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commentAuthors.xml" ContentType="application/vnd.openxmlformats-officedocument.presentationml.commentAuthors+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0688638" cy="7562850"/>
  <p:notesSz cx="6858000" cy="9144000"/>
  <p:defaultText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mainguyv" initials="m" lastIdx="4" clrIdx="0"/>
  <p:cmAuthor id="1" name="suzanne" initials="s" lastIdx="1"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66847" autoAdjust="0"/>
  </p:normalViewPr>
  <p:slideViewPr>
    <p:cSldViewPr snapToObjects="1">
      <p:cViewPr varScale="1">
        <p:scale>
          <a:sx n="94" d="100"/>
          <a:sy n="94" d="100"/>
        </p:scale>
        <p:origin x="-2312" y="-112"/>
      </p:cViewPr>
      <p:guideLst>
        <p:guide orient="horz" pos="2382"/>
        <p:guide pos="3366"/>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6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4113E-B9F9-41F6-B7FD-ADD894F4696B}" type="datetimeFigureOut">
              <a:rPr lang="de-DE" smtClean="0"/>
              <a:pPr/>
              <a:t>16.10.2013</a:t>
            </a:fld>
            <a:endParaRPr lang="de-DE"/>
          </a:p>
        </p:txBody>
      </p:sp>
      <p:sp>
        <p:nvSpPr>
          <p:cNvPr id="4" name="Folienbildplatzhalt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4CA6C-CB29-4F6F-89E0-FD2DFE81724C}"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521437" rtl="0" eaLnBrk="1" latinLnBrk="0" hangingPunct="1">
      <a:defRPr sz="1400" kern="1200">
        <a:solidFill>
          <a:schemeClr val="tx1"/>
        </a:solidFill>
        <a:latin typeface="+mn-lt"/>
        <a:ea typeface="+mn-ea"/>
        <a:cs typeface="+mn-cs"/>
      </a:defRPr>
    </a:lvl1pPr>
    <a:lvl2pPr marL="521437" algn="l" defTabSz="521437" rtl="0" eaLnBrk="1" latinLnBrk="0" hangingPunct="1">
      <a:defRPr sz="1400" kern="1200">
        <a:solidFill>
          <a:schemeClr val="tx1"/>
        </a:solidFill>
        <a:latin typeface="+mn-lt"/>
        <a:ea typeface="+mn-ea"/>
        <a:cs typeface="+mn-cs"/>
      </a:defRPr>
    </a:lvl2pPr>
    <a:lvl3pPr marL="1042873" algn="l" defTabSz="521437" rtl="0" eaLnBrk="1" latinLnBrk="0" hangingPunct="1">
      <a:defRPr sz="1400" kern="1200">
        <a:solidFill>
          <a:schemeClr val="tx1"/>
        </a:solidFill>
        <a:latin typeface="+mn-lt"/>
        <a:ea typeface="+mn-ea"/>
        <a:cs typeface="+mn-cs"/>
      </a:defRPr>
    </a:lvl3pPr>
    <a:lvl4pPr marL="1564310" algn="l" defTabSz="521437" rtl="0" eaLnBrk="1" latinLnBrk="0" hangingPunct="1">
      <a:defRPr sz="1400" kern="1200">
        <a:solidFill>
          <a:schemeClr val="tx1"/>
        </a:solidFill>
        <a:latin typeface="+mn-lt"/>
        <a:ea typeface="+mn-ea"/>
        <a:cs typeface="+mn-cs"/>
      </a:defRPr>
    </a:lvl4pPr>
    <a:lvl5pPr marL="2085746" algn="l" defTabSz="521437" rtl="0" eaLnBrk="1" latinLnBrk="0" hangingPunct="1">
      <a:defRPr sz="1400" kern="1200">
        <a:solidFill>
          <a:schemeClr val="tx1"/>
        </a:solidFill>
        <a:latin typeface="+mn-lt"/>
        <a:ea typeface="+mn-ea"/>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1794CA6C-CB29-4F6F-89E0-FD2DFE81724C}"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FR" b="1" dirty="0" smtClean="0"/>
              <a:t>1</a:t>
            </a:r>
            <a:r>
              <a:rPr lang="fr-FR" b="1" baseline="30000" dirty="0" smtClean="0"/>
              <a:t>er</a:t>
            </a:r>
            <a:r>
              <a:rPr lang="fr-FR" b="1" dirty="0" smtClean="0"/>
              <a:t> passage: histoire de Moritz</a:t>
            </a:r>
          </a:p>
          <a:p>
            <a:r>
              <a:rPr lang="fr-FR" dirty="0" smtClean="0"/>
              <a:t>Un accident de voiture! Il ne manquait plus que cela. </a:t>
            </a:r>
            <a:r>
              <a:rPr lang="de-DE" dirty="0" err="1" smtClean="0"/>
              <a:t>Heureusement</a:t>
            </a:r>
            <a:r>
              <a:rPr lang="de-DE" dirty="0" smtClean="0"/>
              <a:t> </a:t>
            </a:r>
            <a:r>
              <a:rPr lang="de-DE" dirty="0" err="1" smtClean="0"/>
              <a:t>qu</a:t>
            </a:r>
            <a:r>
              <a:rPr lang="fr-FR" dirty="0" smtClean="0"/>
              <a:t>’</a:t>
            </a:r>
            <a:r>
              <a:rPr lang="de-DE" dirty="0" err="1" smtClean="0"/>
              <a:t>il</a:t>
            </a:r>
            <a:r>
              <a:rPr lang="de-DE" dirty="0" smtClean="0"/>
              <a:t> a </a:t>
            </a:r>
            <a:r>
              <a:rPr lang="de-DE" dirty="0" err="1" smtClean="0"/>
              <a:t>une</a:t>
            </a:r>
            <a:r>
              <a:rPr lang="de-DE" dirty="0" smtClean="0"/>
              <a:t> </a:t>
            </a:r>
            <a:r>
              <a:rPr lang="de-DE" dirty="0" err="1" smtClean="0"/>
              <a:t>assurance</a:t>
            </a:r>
            <a:r>
              <a:rPr lang="de-DE" dirty="0" smtClean="0"/>
              <a:t> </a:t>
            </a:r>
            <a:r>
              <a:rPr lang="de-DE" dirty="0" err="1" smtClean="0"/>
              <a:t>tous</a:t>
            </a:r>
            <a:r>
              <a:rPr lang="de-DE" dirty="0" smtClean="0"/>
              <a:t> </a:t>
            </a:r>
            <a:r>
              <a:rPr lang="de-DE" dirty="0" err="1" smtClean="0"/>
              <a:t>risques</a:t>
            </a:r>
            <a:r>
              <a:rPr lang="de-DE" dirty="0" smtClean="0"/>
              <a:t>. La </a:t>
            </a:r>
            <a:r>
              <a:rPr lang="de-DE" dirty="0" err="1" smtClean="0"/>
              <a:t>franchise</a:t>
            </a:r>
            <a:r>
              <a:rPr lang="de-DE" dirty="0" smtClean="0"/>
              <a:t> </a:t>
            </a:r>
            <a:r>
              <a:rPr lang="de-DE" dirty="0" err="1" smtClean="0"/>
              <a:t>pour</a:t>
            </a:r>
            <a:r>
              <a:rPr lang="de-DE" dirty="0" smtClean="0"/>
              <a:t> les </a:t>
            </a:r>
            <a:r>
              <a:rPr lang="de-DE" dirty="0" err="1" smtClean="0"/>
              <a:t>réparations</a:t>
            </a:r>
            <a:r>
              <a:rPr lang="de-DE" dirty="0" smtClean="0"/>
              <a:t> du </a:t>
            </a:r>
            <a:r>
              <a:rPr lang="de-DE" dirty="0" err="1" smtClean="0"/>
              <a:t>pot</a:t>
            </a:r>
            <a:r>
              <a:rPr lang="de-DE" dirty="0" smtClean="0"/>
              <a:t> d</a:t>
            </a:r>
            <a:r>
              <a:rPr lang="fr-FR" dirty="0" smtClean="0"/>
              <a:t>’</a:t>
            </a:r>
            <a:r>
              <a:rPr lang="de-DE" dirty="0" err="1" smtClean="0"/>
              <a:t>échappement</a:t>
            </a:r>
            <a:r>
              <a:rPr lang="de-DE" dirty="0" smtClean="0"/>
              <a:t> et de la </a:t>
            </a:r>
            <a:r>
              <a:rPr lang="de-DE" dirty="0" err="1" smtClean="0"/>
              <a:t>carrosserie</a:t>
            </a:r>
            <a:r>
              <a:rPr lang="de-DE" dirty="0" smtClean="0"/>
              <a:t> s</a:t>
            </a:r>
            <a:r>
              <a:rPr lang="fr-FR" dirty="0" smtClean="0"/>
              <a:t>’</a:t>
            </a:r>
            <a:r>
              <a:rPr lang="de-DE" dirty="0" err="1" smtClean="0"/>
              <a:t>élève</a:t>
            </a:r>
            <a:r>
              <a:rPr lang="de-DE" dirty="0" smtClean="0"/>
              <a:t> à 1000 </a:t>
            </a:r>
            <a:r>
              <a:rPr lang="de-DE" dirty="0" err="1" smtClean="0"/>
              <a:t>francs</a:t>
            </a:r>
            <a:r>
              <a:rPr lang="de-DE" dirty="0" smtClean="0"/>
              <a:t>. </a:t>
            </a:r>
            <a:r>
              <a:rPr lang="fr-FR" dirty="0" smtClean="0"/>
              <a:t>Mais pour une fois, de l’argent arrive: la caisse-maladie rembourse 150 francs à Moritz pour une visite médicale. Avec l’argent, Moritz paie les factures de téléphone. La facture du médecin peut attendre …</a:t>
            </a:r>
          </a:p>
          <a:p>
            <a:r>
              <a:rPr lang="fr-FR" dirty="0" smtClean="0"/>
              <a:t>Moritz prend les mesures d’urgence suivantes: il ne paie plus les factures qui ne sont pas exigibles immédiatement, y compris pour les impôts.</a:t>
            </a:r>
            <a:r>
              <a:rPr lang="fr-FR" baseline="0" dirty="0" smtClean="0"/>
              <a:t> </a:t>
            </a:r>
            <a:r>
              <a:rPr lang="de-DE" dirty="0" smtClean="0"/>
              <a:t>Il </a:t>
            </a:r>
            <a:r>
              <a:rPr lang="de-DE" dirty="0" err="1" smtClean="0"/>
              <a:t>relève</a:t>
            </a:r>
            <a:r>
              <a:rPr lang="de-DE" dirty="0" smtClean="0"/>
              <a:t> le </a:t>
            </a:r>
            <a:r>
              <a:rPr lang="de-DE" dirty="0" err="1" smtClean="0"/>
              <a:t>crédit</a:t>
            </a:r>
            <a:r>
              <a:rPr lang="de-DE" dirty="0" smtClean="0"/>
              <a:t> de la GE Money Bank à 40 000 </a:t>
            </a:r>
            <a:r>
              <a:rPr lang="de-DE" dirty="0" err="1" smtClean="0"/>
              <a:t>francs</a:t>
            </a:r>
            <a:r>
              <a:rPr lang="de-DE" dirty="0" smtClean="0"/>
              <a:t>. </a:t>
            </a:r>
            <a:r>
              <a:rPr lang="fr-FR" dirty="0" smtClean="0"/>
              <a:t>Les acomptes augmentent ainsi de 100 francs par mois. Et il emprunte de l’argent auprès de connaissances.</a:t>
            </a:r>
          </a:p>
          <a:p>
            <a:endParaRPr lang="fr-FR" dirty="0" smtClean="0"/>
          </a:p>
          <a:p>
            <a:r>
              <a:rPr lang="fr-FR" b="1" dirty="0" smtClean="0"/>
              <a:t>2</a:t>
            </a:r>
            <a:r>
              <a:rPr lang="fr-FR" b="1" baseline="30000" dirty="0" smtClean="0"/>
              <a:t>e</a:t>
            </a:r>
            <a:r>
              <a:rPr lang="fr-FR" b="1" dirty="0" smtClean="0"/>
              <a:t> passage: commentaire</a:t>
            </a:r>
          </a:p>
          <a:p>
            <a:r>
              <a:rPr lang="fr-FR" dirty="0" smtClean="0"/>
              <a:t>Moritz dépense à présent 1800 francs de plus que ce qu’il gagne. </a:t>
            </a:r>
            <a:r>
              <a:rPr lang="de-DE" dirty="0" err="1" smtClean="0"/>
              <a:t>Comme</a:t>
            </a:r>
            <a:r>
              <a:rPr lang="de-DE" dirty="0" smtClean="0"/>
              <a:t> </a:t>
            </a:r>
            <a:r>
              <a:rPr lang="de-DE" dirty="0" err="1" smtClean="0"/>
              <a:t>il</a:t>
            </a:r>
            <a:r>
              <a:rPr lang="de-DE" dirty="0" smtClean="0"/>
              <a:t> ne </a:t>
            </a:r>
            <a:r>
              <a:rPr lang="de-DE" dirty="0" err="1" smtClean="0"/>
              <a:t>renonce</a:t>
            </a:r>
            <a:r>
              <a:rPr lang="de-DE" dirty="0" smtClean="0"/>
              <a:t> </a:t>
            </a:r>
            <a:r>
              <a:rPr lang="de-DE" dirty="0" err="1" smtClean="0"/>
              <a:t>pas</a:t>
            </a:r>
            <a:r>
              <a:rPr lang="de-DE" dirty="0" smtClean="0"/>
              <a:t> à </a:t>
            </a:r>
            <a:r>
              <a:rPr lang="de-DE" dirty="0" err="1" smtClean="0"/>
              <a:t>utiliser</a:t>
            </a:r>
            <a:r>
              <a:rPr lang="de-DE" dirty="0" smtClean="0"/>
              <a:t> </a:t>
            </a:r>
            <a:r>
              <a:rPr lang="de-DE" dirty="0" err="1" smtClean="0"/>
              <a:t>ses</a:t>
            </a:r>
            <a:r>
              <a:rPr lang="de-DE" dirty="0" smtClean="0"/>
              <a:t> </a:t>
            </a:r>
            <a:r>
              <a:rPr lang="de-DE" dirty="0" err="1" smtClean="0"/>
              <a:t>cartes</a:t>
            </a:r>
            <a:r>
              <a:rPr lang="de-DE" dirty="0" smtClean="0"/>
              <a:t> </a:t>
            </a:r>
            <a:r>
              <a:rPr lang="de-DE" dirty="0" err="1" smtClean="0"/>
              <a:t>client</a:t>
            </a:r>
            <a:r>
              <a:rPr lang="de-DE" dirty="0" smtClean="0"/>
              <a:t>, les </a:t>
            </a:r>
            <a:r>
              <a:rPr lang="de-DE" dirty="0" err="1" smtClean="0"/>
              <a:t>dettes</a:t>
            </a:r>
            <a:r>
              <a:rPr lang="de-DE" dirty="0" smtClean="0"/>
              <a:t> </a:t>
            </a:r>
            <a:r>
              <a:rPr lang="de-DE" dirty="0" err="1" smtClean="0"/>
              <a:t>continuent</a:t>
            </a:r>
            <a:r>
              <a:rPr lang="de-DE" dirty="0" smtClean="0"/>
              <a:t> de s</a:t>
            </a:r>
            <a:r>
              <a:rPr lang="fr-FR" dirty="0" smtClean="0"/>
              <a:t>’a</a:t>
            </a:r>
            <a:r>
              <a:rPr lang="de-DE" dirty="0" err="1" smtClean="0"/>
              <a:t>ccumuler</a:t>
            </a:r>
            <a:r>
              <a:rPr lang="de-DE" dirty="0" smtClean="0"/>
              <a:t>. Il s</a:t>
            </a:r>
            <a:r>
              <a:rPr lang="fr-FR" dirty="0" smtClean="0"/>
              <a:t>’</a:t>
            </a:r>
            <a:r>
              <a:rPr lang="de-DE" dirty="0" err="1" smtClean="0"/>
              <a:t>enfonce</a:t>
            </a:r>
            <a:r>
              <a:rPr lang="de-DE" dirty="0" smtClean="0"/>
              <a:t> </a:t>
            </a:r>
            <a:r>
              <a:rPr lang="de-DE" dirty="0" err="1" smtClean="0"/>
              <a:t>encore</a:t>
            </a:r>
            <a:r>
              <a:rPr lang="de-DE" dirty="0" smtClean="0"/>
              <a:t> </a:t>
            </a:r>
            <a:r>
              <a:rPr lang="de-DE" dirty="0" err="1" smtClean="0"/>
              <a:t>davantage</a:t>
            </a:r>
            <a:r>
              <a:rPr lang="de-DE" dirty="0" smtClean="0"/>
              <a:t> </a:t>
            </a:r>
            <a:r>
              <a:rPr lang="de-DE" dirty="0" err="1" smtClean="0"/>
              <a:t>dans</a:t>
            </a:r>
            <a:r>
              <a:rPr lang="de-DE" dirty="0" smtClean="0"/>
              <a:t> le </a:t>
            </a:r>
            <a:r>
              <a:rPr lang="de-DE" dirty="0" err="1" smtClean="0"/>
              <a:t>piège</a:t>
            </a:r>
            <a:r>
              <a:rPr lang="de-DE" dirty="0" smtClean="0"/>
              <a:t> de l</a:t>
            </a:r>
            <a:r>
              <a:rPr lang="fr-FR" dirty="0" smtClean="0"/>
              <a:t>’</a:t>
            </a:r>
            <a:r>
              <a:rPr lang="de-DE" dirty="0" err="1" smtClean="0"/>
              <a:t>endettement</a:t>
            </a:r>
            <a:r>
              <a:rPr lang="de-DE" dirty="0" smtClean="0"/>
              <a:t>.</a:t>
            </a:r>
          </a:p>
          <a:p>
            <a:endParaRPr lang="fr-FR" dirty="0">
              <a:solidFill>
                <a:schemeClr val="tx2">
                  <a:lumMod val="60000"/>
                  <a:lumOff val="40000"/>
                </a:schemeClr>
              </a:solidFill>
            </a:endParaRPr>
          </a:p>
        </p:txBody>
      </p:sp>
      <p:sp>
        <p:nvSpPr>
          <p:cNvPr id="4" name="Foliennummernplatzhalter 3"/>
          <p:cNvSpPr>
            <a:spLocks noGrp="1"/>
          </p:cNvSpPr>
          <p:nvPr>
            <p:ph type="sldNum" sz="quarter" idx="10"/>
          </p:nvPr>
        </p:nvSpPr>
        <p:spPr/>
        <p:txBody>
          <a:bodyPr/>
          <a:lstStyle/>
          <a:p>
            <a:fld id="{1794CA6C-CB29-4F6F-89E0-FD2DFE81724C}"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1794CA6C-CB29-4F6F-89E0-FD2DFE81724C}" type="slidenum">
              <a:rPr lang="de-DE" smtClean="0"/>
              <a:pPr/>
              <a:t>11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FR" b="1" noProof="0" dirty="0" smtClean="0"/>
              <a:t>1</a:t>
            </a:r>
            <a:r>
              <a:rPr lang="fr-FR" b="1" baseline="30000" noProof="0" dirty="0" smtClean="0"/>
              <a:t>er</a:t>
            </a:r>
            <a:r>
              <a:rPr lang="fr-FR" b="1" noProof="0" dirty="0" smtClean="0"/>
              <a:t> passage: histoire de Moritz</a:t>
            </a:r>
          </a:p>
          <a:p>
            <a:r>
              <a:rPr lang="fr-FR" noProof="0" dirty="0" smtClean="0"/>
              <a:t>Moritz a achevé son apprentissage il y a six mois, à l’âge de 19 ans et demi. Depuis, il gagne 4000 francs par mois, plus un treizième salaire. Il réalise un rêve: avoir enfin son propre appartement! Le loyer lui coûte 1000 francs par mois, charges incluses. Moritz reçoit quelques meubles de proches parents. Il achète lui-même le reste du mobilier qu’il paie comptant avec l’argent qu’il a épargné pendant son apprentissage (10 000 francs).</a:t>
            </a:r>
          </a:p>
          <a:p>
            <a:r>
              <a:rPr lang="fr-FR" noProof="0" dirty="0" smtClean="0"/>
              <a:t>Moritz établit un budget qui se présente comme suit (voir présentation PowerPoint): tous les mois, il met de côté 300 francs pour les vacances, 150 francs pour le téléphone, 650 francs pour le ménage, 975 francs pour l’argent de poche et 300 francs pour les imprévus.</a:t>
            </a:r>
          </a:p>
          <a:p>
            <a:endParaRPr lang="fr-FR" noProof="0" dirty="0" smtClean="0"/>
          </a:p>
          <a:p>
            <a:r>
              <a:rPr lang="fr-FR" b="1" noProof="0" dirty="0" smtClean="0"/>
              <a:t>2</a:t>
            </a:r>
            <a:r>
              <a:rPr lang="fr-FR" b="1" baseline="30000" noProof="0" dirty="0" smtClean="0"/>
              <a:t>e</a:t>
            </a:r>
            <a:r>
              <a:rPr lang="fr-FR" b="1" noProof="0" dirty="0" smtClean="0"/>
              <a:t> passage: commentaire</a:t>
            </a:r>
          </a:p>
          <a:p>
            <a:r>
              <a:rPr lang="fr-FR" noProof="0" dirty="0" smtClean="0"/>
              <a:t>Le niveau du loyer est en adéquation avec le revenu. Dans son budget, Moritz oublie les frais courants (p. ex. pour les impôts). </a:t>
            </a:r>
          </a:p>
          <a:p>
            <a:endParaRPr lang="fr-FR" noProof="0" dirty="0" smtClean="0"/>
          </a:p>
          <a:p>
            <a:endParaRPr lang="fr-FR" noProof="0" dirty="0"/>
          </a:p>
        </p:txBody>
      </p:sp>
      <p:sp>
        <p:nvSpPr>
          <p:cNvPr id="4" name="Foliennummernplatzhalter 3"/>
          <p:cNvSpPr>
            <a:spLocks noGrp="1"/>
          </p:cNvSpPr>
          <p:nvPr>
            <p:ph type="sldNum" sz="quarter" idx="10"/>
          </p:nvPr>
        </p:nvSpPr>
        <p:spPr/>
        <p:txBody>
          <a:bodyPr/>
          <a:lstStyle/>
          <a:p>
            <a:fld id="{1794CA6C-CB29-4F6F-89E0-FD2DFE81724C}"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FR" b="1" dirty="0" smtClean="0"/>
              <a:t>1</a:t>
            </a:r>
            <a:r>
              <a:rPr lang="fr-FR" b="1" baseline="30000" dirty="0" smtClean="0"/>
              <a:t>er</a:t>
            </a:r>
            <a:r>
              <a:rPr lang="fr-FR" b="1" dirty="0" smtClean="0"/>
              <a:t> passage: histoire de Moritz</a:t>
            </a:r>
          </a:p>
          <a:p>
            <a:r>
              <a:rPr lang="fr-FR" dirty="0" smtClean="0"/>
              <a:t>Moritz dispose de beaucoup d’argent, ce qui le réjouit. Un montant de 975 francs par mois est prévu pour les achats et l’argent de poche. Une voiture est aussi incluse. Mais comme ses économies se sont envolées et qu’il n’est pas liquide (manque de liquidités), Moritz a pris la voiture en leasing. Il s’engage à hauteur de 15 000 francs, payables en quatre ans à raison de 252 francs par mois.</a:t>
            </a:r>
          </a:p>
          <a:p>
            <a:r>
              <a:rPr lang="fr-FR" dirty="0" smtClean="0"/>
              <a:t>De plus, Moritz achète aussi </a:t>
            </a:r>
            <a:r>
              <a:rPr lang="de-DE" dirty="0" err="1" smtClean="0"/>
              <a:t>un</a:t>
            </a:r>
            <a:r>
              <a:rPr lang="de-DE" dirty="0" smtClean="0"/>
              <a:t> </a:t>
            </a:r>
            <a:r>
              <a:rPr lang="de-DE" dirty="0" err="1" smtClean="0"/>
              <a:t>nouvel</a:t>
            </a:r>
            <a:r>
              <a:rPr lang="de-DE" dirty="0" smtClean="0"/>
              <a:t> </a:t>
            </a:r>
            <a:r>
              <a:rPr lang="de-DE" dirty="0" err="1" smtClean="0"/>
              <a:t>ordinateur</a:t>
            </a:r>
            <a:r>
              <a:rPr lang="de-DE" baseline="0" dirty="0" smtClean="0"/>
              <a:t>.</a:t>
            </a:r>
            <a:r>
              <a:rPr lang="de-DE" dirty="0" smtClean="0"/>
              <a:t> </a:t>
            </a:r>
            <a:r>
              <a:rPr lang="de-DE" dirty="0" err="1" smtClean="0"/>
              <a:t>Comme</a:t>
            </a:r>
            <a:r>
              <a:rPr lang="de-DE" dirty="0" smtClean="0"/>
              <a:t> </a:t>
            </a:r>
            <a:r>
              <a:rPr lang="de-DE" dirty="0" err="1" smtClean="0"/>
              <a:t>il</a:t>
            </a:r>
            <a:r>
              <a:rPr lang="de-DE" dirty="0" smtClean="0"/>
              <a:t> n</a:t>
            </a:r>
            <a:r>
              <a:rPr lang="fr-FR" dirty="0" smtClean="0"/>
              <a:t>’</a:t>
            </a:r>
            <a:r>
              <a:rPr lang="de-DE" dirty="0" smtClean="0"/>
              <a:t>a </a:t>
            </a:r>
            <a:r>
              <a:rPr lang="de-DE" dirty="0" err="1" smtClean="0"/>
              <a:t>pas</a:t>
            </a:r>
            <a:r>
              <a:rPr lang="de-DE" dirty="0" smtClean="0"/>
              <a:t> non plus </a:t>
            </a:r>
            <a:r>
              <a:rPr lang="de-DE" dirty="0" err="1" smtClean="0"/>
              <a:t>assez</a:t>
            </a:r>
            <a:r>
              <a:rPr lang="de-DE" dirty="0" smtClean="0"/>
              <a:t> </a:t>
            </a:r>
            <a:r>
              <a:rPr lang="de-DE" dirty="0" err="1" smtClean="0"/>
              <a:t>d‘argent</a:t>
            </a:r>
            <a:r>
              <a:rPr lang="de-DE" dirty="0" smtClean="0"/>
              <a:t> liquide </a:t>
            </a:r>
            <a:r>
              <a:rPr lang="de-DE" dirty="0" err="1" smtClean="0"/>
              <a:t>pour</a:t>
            </a:r>
            <a:r>
              <a:rPr lang="de-DE" dirty="0" smtClean="0"/>
              <a:t> </a:t>
            </a:r>
            <a:r>
              <a:rPr lang="de-DE" dirty="0" err="1" smtClean="0"/>
              <a:t>cela</a:t>
            </a:r>
            <a:r>
              <a:rPr lang="de-DE" dirty="0" smtClean="0"/>
              <a:t>, </a:t>
            </a:r>
            <a:r>
              <a:rPr lang="de-DE" dirty="0" err="1" smtClean="0"/>
              <a:t>il</a:t>
            </a:r>
            <a:r>
              <a:rPr lang="de-DE" dirty="0" smtClean="0"/>
              <a:t> </a:t>
            </a:r>
            <a:r>
              <a:rPr lang="de-DE" dirty="0" err="1" smtClean="0"/>
              <a:t>souscrit</a:t>
            </a:r>
            <a:r>
              <a:rPr lang="de-DE" dirty="0" smtClean="0"/>
              <a:t> </a:t>
            </a:r>
            <a:r>
              <a:rPr lang="de-DE" dirty="0" err="1" smtClean="0"/>
              <a:t>un</a:t>
            </a:r>
            <a:r>
              <a:rPr lang="de-DE" dirty="0" smtClean="0"/>
              <a:t> </a:t>
            </a:r>
            <a:r>
              <a:rPr lang="de-DE" dirty="0" err="1" smtClean="0"/>
              <a:t>contrat</a:t>
            </a:r>
            <a:r>
              <a:rPr lang="de-DE" dirty="0" smtClean="0"/>
              <a:t> de </a:t>
            </a:r>
            <a:r>
              <a:rPr lang="de-DE" dirty="0" err="1" smtClean="0"/>
              <a:t>leasing</a:t>
            </a:r>
            <a:r>
              <a:rPr lang="de-DE" dirty="0" smtClean="0"/>
              <a:t> </a:t>
            </a:r>
            <a:r>
              <a:rPr lang="de-DE" dirty="0" err="1" smtClean="0"/>
              <a:t>qui</a:t>
            </a:r>
            <a:r>
              <a:rPr lang="de-DE" dirty="0" smtClean="0"/>
              <a:t> </a:t>
            </a:r>
            <a:r>
              <a:rPr lang="de-DE" dirty="0" err="1" smtClean="0"/>
              <a:t>lui</a:t>
            </a:r>
            <a:r>
              <a:rPr lang="de-DE" dirty="0" smtClean="0"/>
              <a:t> </a:t>
            </a:r>
            <a:r>
              <a:rPr lang="de-DE" dirty="0" err="1" smtClean="0"/>
              <a:t>coûte</a:t>
            </a:r>
            <a:r>
              <a:rPr lang="de-DE" dirty="0" smtClean="0"/>
              <a:t> 90 </a:t>
            </a:r>
            <a:r>
              <a:rPr lang="de-DE" dirty="0" err="1" smtClean="0"/>
              <a:t>francs</a:t>
            </a:r>
            <a:r>
              <a:rPr lang="de-DE" dirty="0" smtClean="0"/>
              <a:t> par </a:t>
            </a:r>
            <a:r>
              <a:rPr lang="de-DE" dirty="0" err="1" smtClean="0"/>
              <a:t>mois</a:t>
            </a:r>
            <a:r>
              <a:rPr lang="de-DE" dirty="0" smtClean="0"/>
              <a:t> </a:t>
            </a:r>
            <a:r>
              <a:rPr lang="de-DE" dirty="0" err="1" smtClean="0"/>
              <a:t>pendant</a:t>
            </a:r>
            <a:r>
              <a:rPr lang="de-DE" dirty="0" smtClean="0"/>
              <a:t> </a:t>
            </a:r>
            <a:r>
              <a:rPr lang="de-DE" dirty="0" err="1" smtClean="0"/>
              <a:t>deux</a:t>
            </a:r>
            <a:r>
              <a:rPr lang="de-DE" dirty="0" smtClean="0"/>
              <a:t> ans. </a:t>
            </a:r>
            <a:endParaRPr lang="fr-FR" dirty="0" smtClean="0"/>
          </a:p>
          <a:p>
            <a:endParaRPr lang="fr-FR" dirty="0" smtClean="0"/>
          </a:p>
          <a:p>
            <a:r>
              <a:rPr lang="fr-FR" b="1" dirty="0" smtClean="0"/>
              <a:t>2</a:t>
            </a:r>
            <a:r>
              <a:rPr lang="fr-FR" b="1" baseline="30000" dirty="0" smtClean="0"/>
              <a:t>e</a:t>
            </a:r>
            <a:r>
              <a:rPr lang="fr-FR" b="1" dirty="0" smtClean="0"/>
              <a:t> passage: commentaire</a:t>
            </a:r>
          </a:p>
          <a:p>
            <a:r>
              <a:rPr lang="fr-FR" dirty="0" smtClean="0"/>
              <a:t>Moritz a désormais des obligations financières qui lui coûtent 342 francs par mois. Le montant à disposition pour l’argent de poche et les imprévus est ainsi réduit d’autant. Au lieu de 1275 francs, Moritz ne dispose plus que de 933 francs.</a:t>
            </a:r>
          </a:p>
          <a:p>
            <a:r>
              <a:rPr lang="fr-FR" dirty="0" smtClean="0"/>
              <a:t>[légende dans graphique]</a:t>
            </a:r>
          </a:p>
          <a:p>
            <a:r>
              <a:rPr lang="fr-FR" dirty="0" smtClean="0"/>
              <a:t>Ordinateur en leasing</a:t>
            </a:r>
            <a:endParaRPr lang="fr-FR" dirty="0"/>
          </a:p>
        </p:txBody>
      </p:sp>
      <p:sp>
        <p:nvSpPr>
          <p:cNvPr id="4" name="Foliennummernplatzhalter 3"/>
          <p:cNvSpPr>
            <a:spLocks noGrp="1"/>
          </p:cNvSpPr>
          <p:nvPr>
            <p:ph type="sldNum" sz="quarter" idx="10"/>
          </p:nvPr>
        </p:nvSpPr>
        <p:spPr/>
        <p:txBody>
          <a:bodyPr/>
          <a:lstStyle/>
          <a:p>
            <a:fld id="{1794CA6C-CB29-4F6F-89E0-FD2DFE81724C}"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FR" b="1" dirty="0" smtClean="0"/>
              <a:t>1</a:t>
            </a:r>
            <a:r>
              <a:rPr lang="fr-FR" b="1" baseline="30000" dirty="0" smtClean="0"/>
              <a:t>er</a:t>
            </a:r>
            <a:r>
              <a:rPr lang="fr-FR" b="1" dirty="0" smtClean="0"/>
              <a:t> passage: histoire de Moritz</a:t>
            </a:r>
          </a:p>
          <a:p>
            <a:r>
              <a:rPr lang="fr-FR" dirty="0" smtClean="0"/>
              <a:t>Mais tout n’est pas tout rose. Les frais annexes de l’appartement sont plus élevés que prévu: </a:t>
            </a:r>
            <a:r>
              <a:rPr lang="de-DE" dirty="0" smtClean="0"/>
              <a:t>Moritz </a:t>
            </a:r>
            <a:r>
              <a:rPr lang="de-DE" dirty="0" err="1" smtClean="0"/>
              <a:t>reçoit</a:t>
            </a:r>
            <a:r>
              <a:rPr lang="de-DE" dirty="0" smtClean="0"/>
              <a:t> la </a:t>
            </a:r>
            <a:r>
              <a:rPr lang="de-DE" dirty="0" err="1" smtClean="0"/>
              <a:t>facture</a:t>
            </a:r>
            <a:r>
              <a:rPr lang="de-DE" dirty="0" smtClean="0"/>
              <a:t> </a:t>
            </a:r>
            <a:r>
              <a:rPr lang="de-DE" dirty="0" err="1" smtClean="0"/>
              <a:t>pour</a:t>
            </a:r>
            <a:r>
              <a:rPr lang="de-DE" dirty="0" smtClean="0"/>
              <a:t> l</a:t>
            </a:r>
            <a:r>
              <a:rPr lang="fr-FR" dirty="0" smtClean="0"/>
              <a:t>’</a:t>
            </a:r>
            <a:r>
              <a:rPr lang="de-DE" dirty="0" err="1" smtClean="0"/>
              <a:t>assurance</a:t>
            </a:r>
            <a:r>
              <a:rPr lang="de-DE" dirty="0" smtClean="0"/>
              <a:t> </a:t>
            </a:r>
            <a:r>
              <a:rPr lang="de-DE" dirty="0" err="1" smtClean="0"/>
              <a:t>ménage</a:t>
            </a:r>
            <a:r>
              <a:rPr lang="de-DE" dirty="0" smtClean="0"/>
              <a:t> et </a:t>
            </a:r>
            <a:r>
              <a:rPr lang="de-DE" dirty="0" err="1" smtClean="0"/>
              <a:t>responsabilité</a:t>
            </a:r>
            <a:r>
              <a:rPr lang="de-DE" dirty="0" smtClean="0"/>
              <a:t> </a:t>
            </a:r>
            <a:r>
              <a:rPr lang="de-DE" dirty="0" err="1" smtClean="0"/>
              <a:t>civile</a:t>
            </a:r>
            <a:r>
              <a:rPr lang="de-DE" dirty="0" smtClean="0"/>
              <a:t>, </a:t>
            </a:r>
            <a:r>
              <a:rPr lang="de-DE" dirty="0" err="1" smtClean="0"/>
              <a:t>celle</a:t>
            </a:r>
            <a:r>
              <a:rPr lang="de-DE" dirty="0" smtClean="0"/>
              <a:t> </a:t>
            </a:r>
            <a:r>
              <a:rPr lang="de-DE" dirty="0" err="1" smtClean="0"/>
              <a:t>pour</a:t>
            </a:r>
            <a:r>
              <a:rPr lang="de-DE" dirty="0" smtClean="0"/>
              <a:t> la </a:t>
            </a:r>
            <a:r>
              <a:rPr lang="de-DE" dirty="0" err="1" smtClean="0"/>
              <a:t>redevance</a:t>
            </a:r>
            <a:r>
              <a:rPr lang="de-DE" dirty="0" smtClean="0"/>
              <a:t> </a:t>
            </a:r>
            <a:r>
              <a:rPr lang="de-DE" dirty="0" err="1" smtClean="0"/>
              <a:t>radio</a:t>
            </a:r>
            <a:r>
              <a:rPr lang="de-DE" dirty="0" smtClean="0"/>
              <a:t> et </a:t>
            </a:r>
            <a:r>
              <a:rPr lang="de-DE" dirty="0" err="1" smtClean="0"/>
              <a:t>télévision</a:t>
            </a:r>
            <a:r>
              <a:rPr lang="de-DE" dirty="0" smtClean="0"/>
              <a:t> et </a:t>
            </a:r>
            <a:r>
              <a:rPr lang="de-DE" dirty="0" err="1" smtClean="0"/>
              <a:t>celle</a:t>
            </a:r>
            <a:r>
              <a:rPr lang="de-DE" dirty="0" smtClean="0"/>
              <a:t> </a:t>
            </a:r>
            <a:r>
              <a:rPr lang="de-DE" dirty="0" err="1" smtClean="0"/>
              <a:t>pour</a:t>
            </a:r>
            <a:r>
              <a:rPr lang="de-DE" dirty="0" smtClean="0"/>
              <a:t> l</a:t>
            </a:r>
            <a:r>
              <a:rPr lang="fr-FR" dirty="0" smtClean="0"/>
              <a:t>’</a:t>
            </a:r>
            <a:r>
              <a:rPr lang="de-DE" dirty="0" err="1" smtClean="0"/>
              <a:t>abonnement</a:t>
            </a:r>
            <a:r>
              <a:rPr lang="de-DE" dirty="0" smtClean="0"/>
              <a:t> Internet. Il ne les </a:t>
            </a:r>
            <a:r>
              <a:rPr lang="de-DE" dirty="0" err="1" smtClean="0"/>
              <a:t>avait</a:t>
            </a:r>
            <a:r>
              <a:rPr lang="de-DE" dirty="0" smtClean="0"/>
              <a:t> </a:t>
            </a:r>
            <a:r>
              <a:rPr lang="de-DE" dirty="0" err="1" smtClean="0"/>
              <a:t>pas</a:t>
            </a:r>
            <a:r>
              <a:rPr lang="de-DE" dirty="0" smtClean="0"/>
              <a:t> </a:t>
            </a:r>
            <a:r>
              <a:rPr lang="de-DE" dirty="0" err="1" smtClean="0"/>
              <a:t>prévues</a:t>
            </a:r>
            <a:r>
              <a:rPr lang="de-DE" dirty="0" smtClean="0"/>
              <a:t>. </a:t>
            </a:r>
            <a:endParaRPr lang="fr-FR" dirty="0" smtClean="0"/>
          </a:p>
          <a:p>
            <a:endParaRPr lang="fr-FR" dirty="0" smtClean="0"/>
          </a:p>
          <a:p>
            <a:r>
              <a:rPr lang="fr-FR" b="1" dirty="0" smtClean="0"/>
              <a:t>2</a:t>
            </a:r>
            <a:r>
              <a:rPr lang="fr-FR" b="1" baseline="30000" dirty="0" smtClean="0"/>
              <a:t>e</a:t>
            </a:r>
            <a:r>
              <a:rPr lang="fr-FR" b="1" dirty="0" smtClean="0"/>
              <a:t> passage: commentaire</a:t>
            </a:r>
          </a:p>
          <a:p>
            <a:r>
              <a:rPr lang="fr-FR" dirty="0" smtClean="0"/>
              <a:t>Avec ces trois nouvelles factures, le montant de 933 francs pour l’argent de poche et les imprévus diminue de 120 francs. Moritz n’a plus que 813 francs à sa disposition. Il ne se rend pas compte qu’il devrait modifier son train de vie s’il ne veut pas se faire aspirer par la spirale de l’endettement. </a:t>
            </a:r>
            <a:r>
              <a:rPr lang="de-DE" dirty="0" err="1" smtClean="0"/>
              <a:t>Désormais</a:t>
            </a:r>
            <a:r>
              <a:rPr lang="de-DE" dirty="0" smtClean="0"/>
              <a:t>, Moritz a </a:t>
            </a:r>
            <a:r>
              <a:rPr lang="de-DE" dirty="0" err="1" smtClean="0"/>
              <a:t>chaque</a:t>
            </a:r>
            <a:r>
              <a:rPr lang="de-DE" dirty="0" smtClean="0"/>
              <a:t> </a:t>
            </a:r>
            <a:r>
              <a:rPr lang="de-DE" dirty="0" err="1" smtClean="0"/>
              <a:t>mois</a:t>
            </a:r>
            <a:r>
              <a:rPr lang="de-DE" dirty="0" smtClean="0"/>
              <a:t> </a:t>
            </a:r>
            <a:r>
              <a:rPr lang="de-DE" dirty="0" err="1" smtClean="0"/>
              <a:t>un</a:t>
            </a:r>
            <a:r>
              <a:rPr lang="de-DE" dirty="0" smtClean="0"/>
              <a:t> </a:t>
            </a:r>
            <a:r>
              <a:rPr lang="de-DE" dirty="0" err="1" smtClean="0"/>
              <a:t>solde</a:t>
            </a:r>
            <a:r>
              <a:rPr lang="de-DE" dirty="0" smtClean="0"/>
              <a:t> </a:t>
            </a:r>
            <a:r>
              <a:rPr lang="de-DE" dirty="0" err="1" smtClean="0"/>
              <a:t>négatif</a:t>
            </a:r>
            <a:r>
              <a:rPr lang="de-DE" dirty="0" smtClean="0"/>
              <a:t> de 462 </a:t>
            </a:r>
            <a:r>
              <a:rPr lang="de-DE" dirty="0" err="1" smtClean="0"/>
              <a:t>francs</a:t>
            </a:r>
            <a:r>
              <a:rPr lang="de-DE" dirty="0" smtClean="0"/>
              <a:t>. </a:t>
            </a:r>
          </a:p>
        </p:txBody>
      </p:sp>
      <p:sp>
        <p:nvSpPr>
          <p:cNvPr id="4" name="Foliennummernplatzhalter 3"/>
          <p:cNvSpPr>
            <a:spLocks noGrp="1"/>
          </p:cNvSpPr>
          <p:nvPr>
            <p:ph type="sldNum" sz="quarter" idx="10"/>
          </p:nvPr>
        </p:nvSpPr>
        <p:spPr/>
        <p:txBody>
          <a:bodyPr/>
          <a:lstStyle/>
          <a:p>
            <a:fld id="{1794CA6C-CB29-4F6F-89E0-FD2DFE81724C}"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FR" b="1" dirty="0" smtClean="0"/>
              <a:t>1</a:t>
            </a:r>
            <a:r>
              <a:rPr lang="fr-FR" b="1" baseline="30000" dirty="0" smtClean="0"/>
              <a:t>er</a:t>
            </a:r>
            <a:r>
              <a:rPr lang="fr-FR" b="1" dirty="0" smtClean="0"/>
              <a:t> passage: histoire de Moritz</a:t>
            </a:r>
          </a:p>
          <a:p>
            <a:r>
              <a:rPr lang="fr-FR" dirty="0" smtClean="0"/>
              <a:t>Quand Moritz rentre de vacances, qui ont allègrement dépassé le budget, toute une série de nouvelles factures l’attendent: assurance voiture: 190 francs, impôt sur les véhicules automobiles: 40 francs, place de parc: 100 francs, essence, pneus, service … Au total, les frais pour la voiture se montent à 475 francs pour le mois. La facture pour les impôts arrive peu après: 7233 francs et 603 francs pour l’impôt fédéral direct, soit 653 francs par mois! Moritz fait la grimace.</a:t>
            </a:r>
          </a:p>
          <a:p>
            <a:endParaRPr lang="fr-FR" dirty="0" smtClean="0"/>
          </a:p>
          <a:p>
            <a:r>
              <a:rPr lang="fr-FR" b="1" dirty="0" smtClean="0"/>
              <a:t>2</a:t>
            </a:r>
            <a:r>
              <a:rPr lang="fr-FR" b="1" baseline="30000" dirty="0" smtClean="0"/>
              <a:t>e</a:t>
            </a:r>
            <a:r>
              <a:rPr lang="fr-FR" b="1" dirty="0" smtClean="0"/>
              <a:t> passage: commentaire</a:t>
            </a:r>
          </a:p>
          <a:p>
            <a:r>
              <a:rPr lang="fr-FR" dirty="0" smtClean="0"/>
              <a:t>Avec les factures pour la voiture et les impôts et l’augmentation des provisions pour les vacances, il manque désormais à Moritz 1690 francs par mois. Son revenu ne lui permet plus d’honorer ses obligations financières. Moritz n’y arrive pas, même en se limitant massivement.</a:t>
            </a:r>
            <a:endParaRPr lang="fr-FR" dirty="0"/>
          </a:p>
        </p:txBody>
      </p:sp>
      <p:sp>
        <p:nvSpPr>
          <p:cNvPr id="4" name="Foliennummernplatzhalter 3"/>
          <p:cNvSpPr>
            <a:spLocks noGrp="1"/>
          </p:cNvSpPr>
          <p:nvPr>
            <p:ph type="sldNum" sz="quarter" idx="10"/>
          </p:nvPr>
        </p:nvSpPr>
        <p:spPr/>
        <p:txBody>
          <a:bodyPr/>
          <a:lstStyle/>
          <a:p>
            <a:fld id="{1794CA6C-CB29-4F6F-89E0-FD2DFE81724C}"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FR" b="1" dirty="0" smtClean="0"/>
              <a:t>1</a:t>
            </a:r>
            <a:r>
              <a:rPr lang="fr-FR" b="1" baseline="30000" dirty="0" smtClean="0"/>
              <a:t>er</a:t>
            </a:r>
            <a:r>
              <a:rPr lang="fr-FR" b="1" dirty="0" smtClean="0"/>
              <a:t> passage: histoire de Moritz</a:t>
            </a:r>
          </a:p>
          <a:p>
            <a:r>
              <a:rPr lang="fr-FR" dirty="0" smtClean="0"/>
              <a:t>Moritz prend les mesures suivantes: il paie les factures en diminuant la provision pour vacances. Il ne met plus que 200 francs de côté par mois à ce titre. En outre, il décide de vivre plus modestement et réduit les frais du ménage à 500 francs par mois. </a:t>
            </a:r>
            <a:r>
              <a:rPr lang="de-DE" dirty="0" smtClean="0"/>
              <a:t>Il </a:t>
            </a:r>
            <a:r>
              <a:rPr lang="de-DE" dirty="0" err="1" smtClean="0"/>
              <a:t>supprime</a:t>
            </a:r>
            <a:r>
              <a:rPr lang="de-DE" dirty="0" smtClean="0"/>
              <a:t> </a:t>
            </a:r>
            <a:r>
              <a:rPr lang="de-DE" dirty="0" err="1" smtClean="0"/>
              <a:t>également</a:t>
            </a:r>
            <a:r>
              <a:rPr lang="de-DE" dirty="0" smtClean="0"/>
              <a:t> l</a:t>
            </a:r>
            <a:r>
              <a:rPr lang="fr-FR" dirty="0" smtClean="0"/>
              <a:t>’</a:t>
            </a:r>
            <a:r>
              <a:rPr lang="de-DE" dirty="0" err="1" smtClean="0"/>
              <a:t>argent</a:t>
            </a:r>
            <a:r>
              <a:rPr lang="de-DE" dirty="0" smtClean="0"/>
              <a:t> </a:t>
            </a:r>
            <a:r>
              <a:rPr lang="de-DE" dirty="0" err="1" smtClean="0"/>
              <a:t>pour</a:t>
            </a:r>
            <a:r>
              <a:rPr lang="de-DE" dirty="0" smtClean="0"/>
              <a:t> les </a:t>
            </a:r>
            <a:r>
              <a:rPr lang="de-DE" dirty="0" err="1" smtClean="0"/>
              <a:t>imprévus</a:t>
            </a:r>
            <a:r>
              <a:rPr lang="de-DE" dirty="0" smtClean="0"/>
              <a:t>. Son </a:t>
            </a:r>
            <a:r>
              <a:rPr lang="de-DE" dirty="0" err="1" smtClean="0"/>
              <a:t>compte</a:t>
            </a:r>
            <a:r>
              <a:rPr lang="de-DE" dirty="0" smtClean="0"/>
              <a:t> </a:t>
            </a:r>
            <a:r>
              <a:rPr lang="de-DE" dirty="0" err="1" smtClean="0"/>
              <a:t>salaire</a:t>
            </a:r>
            <a:r>
              <a:rPr lang="de-DE" dirty="0" smtClean="0"/>
              <a:t> </a:t>
            </a:r>
            <a:r>
              <a:rPr lang="de-DE" dirty="0" err="1" smtClean="0"/>
              <a:t>affiche</a:t>
            </a:r>
            <a:r>
              <a:rPr lang="de-DE" dirty="0" smtClean="0"/>
              <a:t> </a:t>
            </a:r>
            <a:r>
              <a:rPr lang="de-DE" dirty="0" err="1" smtClean="0"/>
              <a:t>pourtant</a:t>
            </a:r>
            <a:r>
              <a:rPr lang="de-DE" dirty="0" smtClean="0"/>
              <a:t> plus de 1000 </a:t>
            </a:r>
            <a:r>
              <a:rPr lang="de-DE" dirty="0" err="1" smtClean="0"/>
              <a:t>francs</a:t>
            </a:r>
            <a:r>
              <a:rPr lang="de-DE" dirty="0" smtClean="0"/>
              <a:t> de </a:t>
            </a:r>
            <a:r>
              <a:rPr lang="de-DE" dirty="0" err="1" smtClean="0"/>
              <a:t>découvert</a:t>
            </a:r>
            <a:r>
              <a:rPr lang="de-DE" dirty="0" smtClean="0"/>
              <a:t>. </a:t>
            </a:r>
            <a:endParaRPr lang="fr-FR" dirty="0" smtClean="0"/>
          </a:p>
          <a:p>
            <a:endParaRPr lang="fr-FR" dirty="0" smtClean="0"/>
          </a:p>
          <a:p>
            <a:r>
              <a:rPr lang="fr-FR" b="1" dirty="0" smtClean="0"/>
              <a:t>2</a:t>
            </a:r>
            <a:r>
              <a:rPr lang="fr-FR" b="1" baseline="30000" dirty="0" smtClean="0"/>
              <a:t>e</a:t>
            </a:r>
            <a:r>
              <a:rPr lang="fr-FR" b="1" dirty="0" smtClean="0"/>
              <a:t> passage: commentaire</a:t>
            </a:r>
          </a:p>
          <a:p>
            <a:r>
              <a:rPr lang="fr-FR" dirty="0" smtClean="0"/>
              <a:t>Réduire les dépenses du ménage ne suffit pas pour rééquilibrer le budget. Certes, il ne manque plus que 1040 francs par mois. </a:t>
            </a:r>
            <a:r>
              <a:rPr lang="it-IT" dirty="0" err="1" smtClean="0"/>
              <a:t>Toutefois</a:t>
            </a:r>
            <a:r>
              <a:rPr lang="it-IT" dirty="0" smtClean="0"/>
              <a:t>, </a:t>
            </a:r>
            <a:r>
              <a:rPr lang="it-IT" dirty="0" err="1" smtClean="0"/>
              <a:t>supprimer</a:t>
            </a:r>
            <a:r>
              <a:rPr lang="it-IT" dirty="0" smtClean="0"/>
              <a:t> le </a:t>
            </a:r>
            <a:r>
              <a:rPr lang="it-IT" dirty="0" err="1" smtClean="0"/>
              <a:t>montant</a:t>
            </a:r>
            <a:r>
              <a:rPr lang="it-IT" dirty="0" smtClean="0"/>
              <a:t> pour </a:t>
            </a:r>
            <a:r>
              <a:rPr lang="it-IT" dirty="0" err="1" smtClean="0"/>
              <a:t>les</a:t>
            </a:r>
            <a:r>
              <a:rPr lang="it-IT" dirty="0" smtClean="0"/>
              <a:t> </a:t>
            </a:r>
            <a:r>
              <a:rPr lang="it-IT" dirty="0" err="1" smtClean="0"/>
              <a:t>imprévus</a:t>
            </a:r>
            <a:r>
              <a:rPr lang="it-IT" dirty="0" smtClean="0"/>
              <a:t> est </a:t>
            </a:r>
            <a:r>
              <a:rPr lang="it-IT" dirty="0" err="1" smtClean="0"/>
              <a:t>imprudent</a:t>
            </a:r>
            <a:r>
              <a:rPr lang="it-IT" dirty="0" smtClean="0"/>
              <a:t>. </a:t>
            </a:r>
            <a:r>
              <a:rPr lang="de-DE" dirty="0" err="1" smtClean="0"/>
              <a:t>Dès</a:t>
            </a:r>
            <a:r>
              <a:rPr lang="de-DE" dirty="0" smtClean="0"/>
              <a:t> </a:t>
            </a:r>
            <a:r>
              <a:rPr lang="de-DE" dirty="0" err="1" smtClean="0"/>
              <a:t>qu</a:t>
            </a:r>
            <a:r>
              <a:rPr lang="fr-FR" dirty="0" smtClean="0"/>
              <a:t>’</a:t>
            </a:r>
            <a:r>
              <a:rPr lang="de-DE" dirty="0" err="1" smtClean="0"/>
              <a:t>une</a:t>
            </a:r>
            <a:r>
              <a:rPr lang="de-DE" dirty="0" smtClean="0"/>
              <a:t> </a:t>
            </a:r>
            <a:r>
              <a:rPr lang="de-DE" dirty="0" err="1" smtClean="0"/>
              <a:t>difficulté</a:t>
            </a:r>
            <a:r>
              <a:rPr lang="de-DE" dirty="0" smtClean="0"/>
              <a:t> </a:t>
            </a:r>
            <a:r>
              <a:rPr lang="de-DE" dirty="0" err="1" smtClean="0"/>
              <a:t>surviendra</a:t>
            </a:r>
            <a:r>
              <a:rPr lang="de-DE" dirty="0" smtClean="0"/>
              <a:t>, </a:t>
            </a:r>
            <a:r>
              <a:rPr lang="de-DE" dirty="0" err="1" smtClean="0"/>
              <a:t>il</a:t>
            </a:r>
            <a:r>
              <a:rPr lang="de-DE" dirty="0" smtClean="0"/>
              <a:t> </a:t>
            </a:r>
            <a:r>
              <a:rPr lang="de-DE" dirty="0" err="1" smtClean="0"/>
              <a:t>sera</a:t>
            </a:r>
            <a:r>
              <a:rPr lang="de-DE" dirty="0" smtClean="0"/>
              <a:t> </a:t>
            </a:r>
            <a:r>
              <a:rPr lang="de-DE" dirty="0" err="1" smtClean="0"/>
              <a:t>encore</a:t>
            </a:r>
            <a:r>
              <a:rPr lang="de-DE" dirty="0" smtClean="0"/>
              <a:t> plus </a:t>
            </a:r>
            <a:r>
              <a:rPr lang="de-DE" dirty="0" err="1" smtClean="0"/>
              <a:t>dans</a:t>
            </a:r>
            <a:r>
              <a:rPr lang="de-DE" dirty="0" smtClean="0"/>
              <a:t> le rouge.</a:t>
            </a:r>
            <a:r>
              <a:rPr lang="de-DE" i="1" dirty="0" smtClean="0"/>
              <a:t> </a:t>
            </a:r>
            <a:endParaRPr lang="fr-FR" dirty="0"/>
          </a:p>
        </p:txBody>
      </p:sp>
      <p:sp>
        <p:nvSpPr>
          <p:cNvPr id="4" name="Foliennummernplatzhalter 3"/>
          <p:cNvSpPr>
            <a:spLocks noGrp="1"/>
          </p:cNvSpPr>
          <p:nvPr>
            <p:ph type="sldNum" sz="quarter" idx="10"/>
          </p:nvPr>
        </p:nvSpPr>
        <p:spPr/>
        <p:txBody>
          <a:bodyPr/>
          <a:lstStyle/>
          <a:p>
            <a:fld id="{1794CA6C-CB29-4F6F-89E0-FD2DFE81724C}" type="slidenum">
              <a:rPr lang="de-DE" smtClean="0"/>
              <a:pPr/>
              <a:t>6</a:t>
            </a:fld>
            <a:endParaRPr lang="de-DE"/>
          </a:p>
        </p:txBody>
      </p:sp>
      <p:sp>
        <p:nvSpPr>
          <p:cNvPr id="5" name="Textfeld 4"/>
          <p:cNvSpPr txBox="1"/>
          <p:nvPr/>
        </p:nvSpPr>
        <p:spPr>
          <a:xfrm>
            <a:off x="1124744" y="971600"/>
            <a:ext cx="4104456" cy="738664"/>
          </a:xfrm>
          <a:prstGeom prst="rect">
            <a:avLst/>
          </a:prstGeom>
          <a:solidFill>
            <a:schemeClr val="bg1"/>
          </a:solidFill>
        </p:spPr>
        <p:txBody>
          <a:bodyPr wrap="square" rtlCol="0">
            <a:spAutoFit/>
          </a:bodyPr>
          <a:lstStyle/>
          <a:p>
            <a:r>
              <a:rPr lang="de-CH" dirty="0" smtClean="0">
                <a:solidFill>
                  <a:srgbClr val="FF0000"/>
                </a:solidFill>
              </a:rPr>
              <a:t>Premier </a:t>
            </a:r>
            <a:r>
              <a:rPr lang="de-CH" dirty="0" err="1" smtClean="0">
                <a:solidFill>
                  <a:srgbClr val="FF0000"/>
                </a:solidFill>
              </a:rPr>
              <a:t>découvert</a:t>
            </a:r>
            <a:r>
              <a:rPr lang="de-CH" dirty="0" smtClean="0">
                <a:solidFill>
                  <a:srgbClr val="FF0000"/>
                </a:solidFill>
              </a:rPr>
              <a:t> de </a:t>
            </a:r>
            <a:r>
              <a:rPr lang="de-CH" dirty="0" err="1" smtClean="0">
                <a:solidFill>
                  <a:srgbClr val="FF0000"/>
                </a:solidFill>
              </a:rPr>
              <a:t>compte</a:t>
            </a:r>
            <a:r>
              <a:rPr lang="de-CH" dirty="0" smtClean="0">
                <a:solidFill>
                  <a:srgbClr val="FF0000"/>
                </a:solidFill>
              </a:rPr>
              <a:t> de plus de 1000 </a:t>
            </a:r>
            <a:r>
              <a:rPr lang="de-CH" dirty="0" err="1" smtClean="0">
                <a:solidFill>
                  <a:srgbClr val="FF0000"/>
                </a:solidFill>
              </a:rPr>
              <a:t>francs</a:t>
            </a:r>
            <a:endParaRPr lang="de-CH"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FR" b="1" dirty="0" smtClean="0"/>
              <a:t>1</a:t>
            </a:r>
            <a:r>
              <a:rPr lang="fr-FR" b="1" baseline="30000" dirty="0" smtClean="0"/>
              <a:t>er</a:t>
            </a:r>
            <a:r>
              <a:rPr lang="fr-FR" b="1" dirty="0" smtClean="0"/>
              <a:t> passage: histoire de Moritz</a:t>
            </a:r>
          </a:p>
          <a:p>
            <a:r>
              <a:rPr lang="fr-FR" dirty="0" smtClean="0"/>
              <a:t>Moritz est tombé amoureux. Mais le vieux lit de l’oncle Charly est un vrai tue l’amour. Moritz achète donc un lit double dans une maison de meubles qu’il paie  2000 francs avec la carte client. Il doit rembourser à présent 10% ou 200 francs par mois. Sa copine vaut bien ça.</a:t>
            </a:r>
          </a:p>
          <a:p>
            <a:endParaRPr lang="fr-FR" dirty="0" smtClean="0"/>
          </a:p>
          <a:p>
            <a:r>
              <a:rPr lang="fr-FR" b="1" dirty="0" smtClean="0"/>
              <a:t>2</a:t>
            </a:r>
            <a:r>
              <a:rPr lang="fr-FR" b="1" baseline="30000" dirty="0" smtClean="0"/>
              <a:t>e</a:t>
            </a:r>
            <a:r>
              <a:rPr lang="fr-FR" b="1" dirty="0" smtClean="0"/>
              <a:t> passage: commentaire</a:t>
            </a:r>
          </a:p>
          <a:p>
            <a:r>
              <a:rPr lang="de-DE" dirty="0" smtClean="0"/>
              <a:t>Le </a:t>
            </a:r>
            <a:r>
              <a:rPr lang="de-DE" dirty="0" err="1" smtClean="0"/>
              <a:t>montant</a:t>
            </a:r>
            <a:r>
              <a:rPr lang="de-DE" dirty="0" smtClean="0"/>
              <a:t> </a:t>
            </a:r>
            <a:r>
              <a:rPr lang="de-DE" dirty="0" err="1" smtClean="0"/>
              <a:t>mensuel</a:t>
            </a:r>
            <a:r>
              <a:rPr lang="de-DE" dirty="0" smtClean="0"/>
              <a:t> </a:t>
            </a:r>
            <a:r>
              <a:rPr lang="de-DE" dirty="0" err="1" smtClean="0"/>
              <a:t>pour</a:t>
            </a:r>
            <a:r>
              <a:rPr lang="de-DE" dirty="0" smtClean="0"/>
              <a:t> le </a:t>
            </a:r>
            <a:r>
              <a:rPr lang="de-DE" dirty="0" err="1" smtClean="0"/>
              <a:t>lit</a:t>
            </a:r>
            <a:r>
              <a:rPr lang="de-DE" dirty="0" smtClean="0"/>
              <a:t> </a:t>
            </a:r>
            <a:r>
              <a:rPr lang="de-DE" dirty="0" err="1" smtClean="0"/>
              <a:t>correspond</a:t>
            </a:r>
            <a:r>
              <a:rPr lang="de-DE" dirty="0" smtClean="0"/>
              <a:t> </a:t>
            </a:r>
            <a:r>
              <a:rPr lang="de-DE" dirty="0" err="1" smtClean="0"/>
              <a:t>aux</a:t>
            </a:r>
            <a:r>
              <a:rPr lang="de-DE" dirty="0" smtClean="0"/>
              <a:t> </a:t>
            </a:r>
            <a:r>
              <a:rPr lang="de-DE" dirty="0" err="1" smtClean="0"/>
              <a:t>provisions</a:t>
            </a:r>
            <a:r>
              <a:rPr lang="de-DE" dirty="0" smtClean="0"/>
              <a:t> </a:t>
            </a:r>
            <a:r>
              <a:rPr lang="de-DE" dirty="0" err="1" smtClean="0"/>
              <a:t>pour</a:t>
            </a:r>
            <a:r>
              <a:rPr lang="de-DE" dirty="0" smtClean="0"/>
              <a:t> les </a:t>
            </a:r>
            <a:r>
              <a:rPr lang="de-DE" dirty="0" err="1" smtClean="0"/>
              <a:t>vacances</a:t>
            </a:r>
            <a:r>
              <a:rPr lang="de-DE" dirty="0" smtClean="0"/>
              <a:t>. </a:t>
            </a:r>
          </a:p>
          <a:p>
            <a:endParaRPr lang="fr-FR" dirty="0"/>
          </a:p>
        </p:txBody>
      </p:sp>
      <p:sp>
        <p:nvSpPr>
          <p:cNvPr id="4" name="Foliennummernplatzhalter 3"/>
          <p:cNvSpPr>
            <a:spLocks noGrp="1"/>
          </p:cNvSpPr>
          <p:nvPr>
            <p:ph type="sldNum" sz="quarter" idx="10"/>
          </p:nvPr>
        </p:nvSpPr>
        <p:spPr/>
        <p:txBody>
          <a:bodyPr/>
          <a:lstStyle/>
          <a:p>
            <a:fld id="{1794CA6C-CB29-4F6F-89E0-FD2DFE81724C}"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fr-FR" b="1" dirty="0" smtClean="0"/>
              <a:t>1</a:t>
            </a:r>
            <a:r>
              <a:rPr lang="fr-FR" b="1" baseline="30000" dirty="0" smtClean="0"/>
              <a:t>er</a:t>
            </a:r>
            <a:r>
              <a:rPr lang="fr-FR" b="1" dirty="0" smtClean="0"/>
              <a:t> passage: histoire de Moritz</a:t>
            </a:r>
          </a:p>
          <a:p>
            <a:r>
              <a:rPr lang="fr-FR" dirty="0" smtClean="0"/>
              <a:t>Sa copine Maxime fréquente un cours de langue pendant trois mois aux Etats-Unis. Moritz part rendre visite à sa chérie. Il paie ses deux semaines de vacances aux Etats-Unis avec la carte de crédit. La carte est assortie d’une limite de 3000 francs par mois, que Moritz utilise complètement. Il doit rembourser à présent 10% par mois, comme pour la carte client de la maison de meubles.</a:t>
            </a:r>
          </a:p>
          <a:p>
            <a:r>
              <a:rPr lang="fr-FR" dirty="0" smtClean="0"/>
              <a:t>Moritz paie à présent ses impôts par acomptes mensuels avec un ordre permanent pour avoir tout payé à la fin de l’année. Moritz espère que tout rentrera dans l’ordre à la fin de l’année au moment du versement du treizième salaire. Qui sait, il pourra peut-être même avoir une augmentation de salaire. Ses calculs sont réalistes, mais tout ne se déroule pas complètement comme prévu …</a:t>
            </a:r>
          </a:p>
          <a:p>
            <a:endParaRPr lang="fr-FR" dirty="0" smtClean="0"/>
          </a:p>
          <a:p>
            <a:r>
              <a:rPr lang="fr-FR" b="1" dirty="0" smtClean="0"/>
              <a:t>2</a:t>
            </a:r>
            <a:r>
              <a:rPr lang="fr-FR" b="1" baseline="30000" dirty="0" smtClean="0"/>
              <a:t>e</a:t>
            </a:r>
            <a:r>
              <a:rPr lang="fr-FR" b="1" dirty="0" smtClean="0"/>
              <a:t> passage: commentaire</a:t>
            </a:r>
          </a:p>
          <a:p>
            <a:r>
              <a:rPr lang="fr-FR" dirty="0" smtClean="0"/>
              <a:t>Avec ces vacances aux Etats-Unis, qui n’étaient pas prévues au budget, Moritz tombe dans le piège de l’endettement. Alors qu’il payait autrefois les factures, Moritz commence à utiliser maintenant la carte de crédit. Il doit ainsi payer en plus des charges d’intérêts supplémentaires.</a:t>
            </a:r>
            <a:endParaRPr lang="fr-FR" dirty="0"/>
          </a:p>
        </p:txBody>
      </p:sp>
      <p:sp>
        <p:nvSpPr>
          <p:cNvPr id="4" name="Foliennummernplatzhalter 3"/>
          <p:cNvSpPr>
            <a:spLocks noGrp="1"/>
          </p:cNvSpPr>
          <p:nvPr>
            <p:ph type="sldNum" sz="quarter" idx="10"/>
          </p:nvPr>
        </p:nvSpPr>
        <p:spPr/>
        <p:txBody>
          <a:bodyPr/>
          <a:lstStyle/>
          <a:p>
            <a:fld id="{1794CA6C-CB29-4F6F-89E0-FD2DFE81724C}"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43399"/>
            <a:ext cx="5486400" cy="3973017"/>
          </a:xfrm>
        </p:spPr>
        <p:txBody>
          <a:bodyPr>
            <a:normAutofit fontScale="92500" lnSpcReduction="10000"/>
          </a:bodyPr>
          <a:lstStyle/>
          <a:p>
            <a:r>
              <a:rPr lang="fr-FR" b="1" dirty="0" smtClean="0"/>
              <a:t>1</a:t>
            </a:r>
            <a:r>
              <a:rPr lang="fr-FR" b="1" baseline="30000" dirty="0" smtClean="0"/>
              <a:t>er</a:t>
            </a:r>
            <a:r>
              <a:rPr lang="fr-FR" b="1" dirty="0" smtClean="0"/>
              <a:t> passage: histoire de Moritz</a:t>
            </a:r>
          </a:p>
          <a:p>
            <a:r>
              <a:rPr lang="fr-FR" dirty="0" smtClean="0"/>
              <a:t>Moritz vit depuis dix-huit mois dans son propre appartement et fête son 21</a:t>
            </a:r>
            <a:r>
              <a:rPr lang="fr-FR" baseline="30000" dirty="0" smtClean="0"/>
              <a:t>e</a:t>
            </a:r>
            <a:r>
              <a:rPr lang="fr-FR" dirty="0" smtClean="0"/>
              <a:t> anniversaire. Les réjouissances tombent à l’eau, car Moritz n’a tout simplement pas d’argent pour le moment. </a:t>
            </a:r>
          </a:p>
          <a:p>
            <a:r>
              <a:rPr lang="fr-FR" dirty="0" smtClean="0"/>
              <a:t>Quand il rencontre des problèmes de liquidités, Moritz les résout avec la carte client de deux grands magasins (alimentation, ustensiles de ménage, etc.) où il peut faire des achats jusqu’à hauteur de 3000 francs. Quant aux vêtements, il les achète avec la carte client d’un magasin de vêtements (3000 francs). Et quand rien ne va plus, il utilise la carte de crédit. Il lui vient finalement une idée: </a:t>
            </a:r>
            <a:r>
              <a:rPr lang="de-DE" dirty="0" smtClean="0"/>
              <a:t>la GE Money Bank </a:t>
            </a:r>
            <a:r>
              <a:rPr lang="de-DE" dirty="0" err="1" smtClean="0"/>
              <a:t>lui</a:t>
            </a:r>
            <a:r>
              <a:rPr lang="de-DE" dirty="0" smtClean="0"/>
              <a:t> </a:t>
            </a:r>
            <a:r>
              <a:rPr lang="de-DE" dirty="0" err="1" smtClean="0"/>
              <a:t>accorde</a:t>
            </a:r>
            <a:r>
              <a:rPr lang="de-DE" dirty="0" smtClean="0"/>
              <a:t> </a:t>
            </a:r>
            <a:r>
              <a:rPr lang="de-DE" dirty="0" err="1" smtClean="0"/>
              <a:t>sans</a:t>
            </a:r>
            <a:r>
              <a:rPr lang="de-DE" dirty="0" smtClean="0"/>
              <a:t> </a:t>
            </a:r>
            <a:r>
              <a:rPr lang="de-DE" dirty="0" err="1" smtClean="0"/>
              <a:t>problème</a:t>
            </a:r>
            <a:r>
              <a:rPr lang="de-DE" dirty="0" smtClean="0"/>
              <a:t> </a:t>
            </a:r>
            <a:r>
              <a:rPr lang="de-DE" dirty="0" err="1" smtClean="0"/>
              <a:t>un</a:t>
            </a:r>
            <a:r>
              <a:rPr lang="de-DE" dirty="0" smtClean="0"/>
              <a:t> </a:t>
            </a:r>
            <a:r>
              <a:rPr lang="de-DE" dirty="0" err="1" smtClean="0"/>
              <a:t>crédit</a:t>
            </a:r>
            <a:r>
              <a:rPr lang="de-DE" dirty="0" smtClean="0"/>
              <a:t> de 30 000 </a:t>
            </a:r>
            <a:r>
              <a:rPr lang="de-DE" dirty="0" err="1" smtClean="0"/>
              <a:t>francs</a:t>
            </a:r>
            <a:r>
              <a:rPr lang="de-DE" dirty="0" smtClean="0"/>
              <a:t>. </a:t>
            </a:r>
            <a:r>
              <a:rPr lang="fr-FR" dirty="0" smtClean="0"/>
              <a:t>Les taux d’intérêt sont 1 point et demi plus bas que sur les cartes client. Avec l’argent emprunté, Moritz paie les factures des cartes client et toutes les autres dettes. </a:t>
            </a:r>
            <a:r>
              <a:rPr lang="de-DE" dirty="0" smtClean="0"/>
              <a:t>Mais </a:t>
            </a:r>
            <a:r>
              <a:rPr lang="de-DE" dirty="0" err="1" smtClean="0"/>
              <a:t>il</a:t>
            </a:r>
            <a:r>
              <a:rPr lang="de-DE" dirty="0" smtClean="0"/>
              <a:t> </a:t>
            </a:r>
            <a:r>
              <a:rPr lang="de-DE" dirty="0" err="1" smtClean="0"/>
              <a:t>doit</a:t>
            </a:r>
            <a:r>
              <a:rPr lang="de-DE" dirty="0" smtClean="0"/>
              <a:t> </a:t>
            </a:r>
            <a:r>
              <a:rPr lang="de-DE" dirty="0" err="1" smtClean="0"/>
              <a:t>verser</a:t>
            </a:r>
            <a:r>
              <a:rPr lang="de-DE" dirty="0" smtClean="0"/>
              <a:t> 860 </a:t>
            </a:r>
            <a:r>
              <a:rPr lang="de-DE" dirty="0" err="1" smtClean="0"/>
              <a:t>francs</a:t>
            </a:r>
            <a:r>
              <a:rPr lang="de-DE" dirty="0" smtClean="0"/>
              <a:t> par </a:t>
            </a:r>
            <a:r>
              <a:rPr lang="de-DE" dirty="0" err="1" smtClean="0"/>
              <a:t>mois</a:t>
            </a:r>
            <a:r>
              <a:rPr lang="de-DE" dirty="0" smtClean="0"/>
              <a:t> à la GE Money Bank. </a:t>
            </a:r>
            <a:r>
              <a:rPr lang="de-DE" dirty="0" err="1" smtClean="0"/>
              <a:t>Malgré</a:t>
            </a:r>
            <a:r>
              <a:rPr lang="de-DE" dirty="0" smtClean="0"/>
              <a:t> le </a:t>
            </a:r>
            <a:r>
              <a:rPr lang="de-DE" dirty="0" err="1" smtClean="0"/>
              <a:t>crédit</a:t>
            </a:r>
            <a:r>
              <a:rPr lang="de-DE" dirty="0" smtClean="0"/>
              <a:t>, Moritz </a:t>
            </a:r>
            <a:r>
              <a:rPr lang="de-DE" dirty="0" err="1" smtClean="0"/>
              <a:t>continue</a:t>
            </a:r>
            <a:r>
              <a:rPr lang="de-DE" dirty="0" smtClean="0"/>
              <a:t> </a:t>
            </a:r>
            <a:r>
              <a:rPr lang="de-DE" dirty="0" err="1" smtClean="0"/>
              <a:t>d‘utiliser</a:t>
            </a:r>
            <a:r>
              <a:rPr lang="de-DE" dirty="0" smtClean="0"/>
              <a:t> </a:t>
            </a:r>
            <a:r>
              <a:rPr lang="de-DE" dirty="0" err="1" smtClean="0"/>
              <a:t>allègrement</a:t>
            </a:r>
            <a:r>
              <a:rPr lang="de-DE" dirty="0" smtClean="0"/>
              <a:t> </a:t>
            </a:r>
            <a:r>
              <a:rPr lang="de-DE" dirty="0" err="1" smtClean="0"/>
              <a:t>ses</a:t>
            </a:r>
            <a:r>
              <a:rPr lang="de-DE" dirty="0" smtClean="0"/>
              <a:t> </a:t>
            </a:r>
            <a:r>
              <a:rPr lang="de-DE" dirty="0" err="1" smtClean="0"/>
              <a:t>cartes</a:t>
            </a:r>
            <a:r>
              <a:rPr lang="de-DE" dirty="0" smtClean="0"/>
              <a:t> </a:t>
            </a:r>
            <a:r>
              <a:rPr lang="de-DE" dirty="0" err="1" smtClean="0"/>
              <a:t>client</a:t>
            </a:r>
            <a:r>
              <a:rPr lang="de-DE" dirty="0" smtClean="0"/>
              <a:t>.</a:t>
            </a:r>
            <a:r>
              <a:rPr lang="it-IT" dirty="0" smtClean="0"/>
              <a:t> </a:t>
            </a:r>
            <a:endParaRPr lang="fr-FR" strike="sngStrike" dirty="0" smtClean="0"/>
          </a:p>
          <a:p>
            <a:endParaRPr lang="fr-FR" dirty="0" smtClean="0"/>
          </a:p>
          <a:p>
            <a:r>
              <a:rPr lang="fr-FR" b="1" dirty="0" smtClean="0"/>
              <a:t>2</a:t>
            </a:r>
            <a:r>
              <a:rPr lang="fr-FR" b="1" baseline="30000" dirty="0" smtClean="0"/>
              <a:t>e</a:t>
            </a:r>
            <a:r>
              <a:rPr lang="fr-FR" b="1" dirty="0" smtClean="0"/>
              <a:t> passage: commentaire</a:t>
            </a:r>
          </a:p>
          <a:p>
            <a:r>
              <a:rPr lang="fr-FR" dirty="0" smtClean="0"/>
              <a:t>Le budget de Moritz est chaque mois dans le moins. Il vit au-dessus de ses moyens. Son train de vie lui coûte chaque mois 1700 francs de plus que ce qu’il gagne. S’il ne modifie pas ses habitudes et n’adapte pas ses dépenses, le crédit ne lui suffira pas longtemps.</a:t>
            </a:r>
          </a:p>
          <a:p>
            <a:endParaRPr lang="fr-FR" dirty="0">
              <a:solidFill>
                <a:schemeClr val="tx2">
                  <a:lumMod val="60000"/>
                  <a:lumOff val="40000"/>
                </a:schemeClr>
              </a:solidFill>
            </a:endParaRPr>
          </a:p>
        </p:txBody>
      </p:sp>
      <p:sp>
        <p:nvSpPr>
          <p:cNvPr id="4" name="Foliennummernplatzhalter 3"/>
          <p:cNvSpPr>
            <a:spLocks noGrp="1"/>
          </p:cNvSpPr>
          <p:nvPr>
            <p:ph type="sldNum" sz="quarter" idx="10"/>
          </p:nvPr>
        </p:nvSpPr>
        <p:spPr/>
        <p:txBody>
          <a:bodyPr/>
          <a:lstStyle/>
          <a:p>
            <a:fld id="{1794CA6C-CB29-4F6F-89E0-FD2DFE81724C}"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01648" y="2349386"/>
            <a:ext cx="9085342" cy="1621111"/>
          </a:xfrm>
        </p:spPr>
        <p:txBody>
          <a:bodyPr/>
          <a:lstStyle/>
          <a:p>
            <a:r>
              <a:rPr lang="de-CH" smtClean="0"/>
              <a:t>Mastertitelformat bearbeiten</a:t>
            </a:r>
            <a:endParaRPr lang="de-DE"/>
          </a:p>
        </p:txBody>
      </p:sp>
      <p:sp>
        <p:nvSpPr>
          <p:cNvPr id="3" name="Untertitel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4349884D-3CDA-4178-8762-45685C0AEACA}" type="datetimeFigureOut">
              <a:rPr lang="de-DE" smtClean="0"/>
              <a:pPr/>
              <a:t>16.10.2013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4296CB-8A4A-465C-AA21-19BA2526B6CD}"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4349884D-3CDA-4178-8762-45685C0AEACA}" type="datetimeFigureOut">
              <a:rPr lang="de-DE" smtClean="0"/>
              <a:pPr/>
              <a:t>16.10.2013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4296CB-8A4A-465C-AA21-19BA2526B6C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49262" y="302865"/>
            <a:ext cx="2404944" cy="6452932"/>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534432" y="302865"/>
            <a:ext cx="7036687" cy="6452932"/>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4349884D-3CDA-4178-8762-45685C0AEACA}" type="datetimeFigureOut">
              <a:rPr lang="de-DE" smtClean="0"/>
              <a:pPr/>
              <a:t>16.10.2013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4296CB-8A4A-465C-AA21-19BA2526B6C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4349884D-3CDA-4178-8762-45685C0AEACA}" type="datetimeFigureOut">
              <a:rPr lang="de-DE" smtClean="0"/>
              <a:pPr/>
              <a:t>16.10.2013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4296CB-8A4A-465C-AA21-19BA2526B6C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329" y="4859832"/>
            <a:ext cx="9085342" cy="1502066"/>
          </a:xfrm>
        </p:spPr>
        <p:txBody>
          <a:bodyPr anchor="t"/>
          <a:lstStyle>
            <a:lvl1pPr algn="l">
              <a:defRPr sz="4600" b="1" cap="all"/>
            </a:lvl1pPr>
          </a:lstStyle>
          <a:p>
            <a:r>
              <a:rPr lang="de-CH" smtClean="0"/>
              <a:t>Mastertitelformat bearbeiten</a:t>
            </a:r>
            <a:endParaRPr lang="de-DE"/>
          </a:p>
        </p:txBody>
      </p:sp>
      <p:sp>
        <p:nvSpPr>
          <p:cNvPr id="3" name="Textplatzhalt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4349884D-3CDA-4178-8762-45685C0AEACA}" type="datetimeFigureOut">
              <a:rPr lang="de-DE" smtClean="0"/>
              <a:pPr/>
              <a:t>16.10.2013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4296CB-8A4A-465C-AA21-19BA2526B6C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534432"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5433391"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4349884D-3CDA-4178-8762-45685C0AEACA}" type="datetimeFigureOut">
              <a:rPr lang="de-DE" smtClean="0"/>
              <a:pPr/>
              <a:t>16.10.2013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4296CB-8A4A-465C-AA21-19BA2526B6C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de-CH" smtClean="0"/>
              <a:t>Mastertextformat bearbeiten</a:t>
            </a:r>
          </a:p>
        </p:txBody>
      </p:sp>
      <p:sp>
        <p:nvSpPr>
          <p:cNvPr id="4" name="Inhaltsplatzhalt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de-CH" smtClean="0"/>
              <a:t>Mastertextformat bearbeiten</a:t>
            </a:r>
          </a:p>
        </p:txBody>
      </p:sp>
      <p:sp>
        <p:nvSpPr>
          <p:cNvPr id="6" name="Inhaltsplatzhalt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4349884D-3CDA-4178-8762-45685C0AEACA}" type="datetimeFigureOut">
              <a:rPr lang="de-DE" smtClean="0"/>
              <a:pPr/>
              <a:t>16.10.2013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24296CB-8A4A-465C-AA21-19BA2526B6C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4349884D-3CDA-4178-8762-45685C0AEACA}" type="datetimeFigureOut">
              <a:rPr lang="de-DE" smtClean="0"/>
              <a:pPr/>
              <a:t>16.10.2013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24296CB-8A4A-465C-AA21-19BA2526B6C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349884D-3CDA-4178-8762-45685C0AEACA}" type="datetimeFigureOut">
              <a:rPr lang="de-DE" smtClean="0"/>
              <a:pPr/>
              <a:t>16.10.2013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24296CB-8A4A-465C-AA21-19BA2526B6C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34433" y="301113"/>
            <a:ext cx="3516488" cy="1281483"/>
          </a:xfrm>
        </p:spPr>
        <p:txBody>
          <a:bodyPr anchor="b"/>
          <a:lstStyle>
            <a:lvl1pPr algn="l">
              <a:defRPr sz="2300" b="1"/>
            </a:lvl1pPr>
          </a:lstStyle>
          <a:p>
            <a:r>
              <a:rPr lang="de-CH" smtClean="0"/>
              <a:t>Mastertitelformat bearbeiten</a:t>
            </a:r>
            <a:endParaRPr lang="de-DE"/>
          </a:p>
        </p:txBody>
      </p:sp>
      <p:sp>
        <p:nvSpPr>
          <p:cNvPr id="3" name="Inhaltsplatzhalt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de-CH" smtClean="0"/>
              <a:t>Mastertextformat bearbeiten</a:t>
            </a:r>
          </a:p>
        </p:txBody>
      </p:sp>
      <p:sp>
        <p:nvSpPr>
          <p:cNvPr id="5" name="Datumsplatzhalter 4"/>
          <p:cNvSpPr>
            <a:spLocks noGrp="1"/>
          </p:cNvSpPr>
          <p:nvPr>
            <p:ph type="dt" sz="half" idx="10"/>
          </p:nvPr>
        </p:nvSpPr>
        <p:spPr/>
        <p:txBody>
          <a:bodyPr/>
          <a:lstStyle/>
          <a:p>
            <a:fld id="{4349884D-3CDA-4178-8762-45685C0AEACA}" type="datetimeFigureOut">
              <a:rPr lang="de-DE" smtClean="0"/>
              <a:pPr/>
              <a:t>16.10.2013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4296CB-8A4A-465C-AA21-19BA2526B6C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095048" y="5293995"/>
            <a:ext cx="6413183" cy="624986"/>
          </a:xfrm>
        </p:spPr>
        <p:txBody>
          <a:bodyPr anchor="b"/>
          <a:lstStyle>
            <a:lvl1pPr algn="l">
              <a:defRPr sz="2300" b="1"/>
            </a:lvl1pPr>
          </a:lstStyle>
          <a:p>
            <a:r>
              <a:rPr lang="de-CH" smtClean="0"/>
              <a:t>Mastertitelformat bearbeiten</a:t>
            </a:r>
            <a:endParaRPr lang="de-DE"/>
          </a:p>
        </p:txBody>
      </p:sp>
      <p:sp>
        <p:nvSpPr>
          <p:cNvPr id="3" name="Bildplatzhalt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de-DE"/>
          </a:p>
        </p:txBody>
      </p:sp>
      <p:sp>
        <p:nvSpPr>
          <p:cNvPr id="4" name="Textplatzhalt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de-CH" smtClean="0"/>
              <a:t>Mastertextformat bearbeiten</a:t>
            </a:r>
          </a:p>
        </p:txBody>
      </p:sp>
      <p:sp>
        <p:nvSpPr>
          <p:cNvPr id="5" name="Datumsplatzhalter 4"/>
          <p:cNvSpPr>
            <a:spLocks noGrp="1"/>
          </p:cNvSpPr>
          <p:nvPr>
            <p:ph type="dt" sz="half" idx="10"/>
          </p:nvPr>
        </p:nvSpPr>
        <p:spPr/>
        <p:txBody>
          <a:bodyPr/>
          <a:lstStyle/>
          <a:p>
            <a:fld id="{4349884D-3CDA-4178-8762-45685C0AEACA}" type="datetimeFigureOut">
              <a:rPr lang="de-DE" smtClean="0"/>
              <a:pPr/>
              <a:t>16.10.2013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4296CB-8A4A-465C-AA21-19BA2526B6C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4349884D-3CDA-4178-8762-45685C0AEACA}" type="datetimeFigureOut">
              <a:rPr lang="de-DE" smtClean="0"/>
              <a:pPr/>
              <a:t>16.10.2013</a:t>
            </a:fld>
            <a:endParaRPr lang="de-DE"/>
          </a:p>
        </p:txBody>
      </p:sp>
      <p:sp>
        <p:nvSpPr>
          <p:cNvPr id="5" name="Fußzeilenplatzhalt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024296CB-8A4A-465C-AA21-19BA2526B6C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 3" descr="Moritz_fr.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Bild 5" descr="Moritz_fr10.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 3" descr="Moritz_fr11.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 3" descr="Moritz_fr2.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Bild 6" descr="Moritz_fr3.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Bild 4" descr="Moritz_fr4.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 3" descr="Moritz_fr5.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Bild 2" descr="Moritz_fr6.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 3" descr="Moritz_fr7.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 3" descr="Moritz_fr8.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Bild 4" descr="Moritz_fr9.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1551</Words>
  <Application>Microsoft Office PowerPoint</Application>
  <PresentationFormat>Benutzerdefiniert</PresentationFormat>
  <Paragraphs>64</Paragraphs>
  <Slides>11</Slides>
  <Notes>11</Notes>
  <HiddenSlides>0</HiddenSlides>
  <MMClips>0</MMClips>
  <ScaleCrop>false</ScaleCrop>
  <HeadingPairs>
    <vt:vector size="4" baseType="variant">
      <vt:variant>
        <vt:lpstr>Entwurfsvorlage</vt:lpstr>
      </vt:variant>
      <vt:variant>
        <vt:i4>1</vt:i4>
      </vt:variant>
      <vt:variant>
        <vt:lpstr>Folientitel</vt:lpstr>
      </vt:variant>
      <vt:variant>
        <vt:i4>11</vt:i4>
      </vt:variant>
    </vt:vector>
  </HeadingPairs>
  <TitlesOfParts>
    <vt:vector size="12" baseType="lpstr">
      <vt:lpstr>Office-Design</vt:lpstr>
      <vt:lpstr>Folie 1</vt:lpstr>
      <vt:lpstr>Folie 2</vt:lpstr>
      <vt:lpstr>Folie 3</vt:lpstr>
      <vt:lpstr>Folie 4</vt:lpstr>
      <vt:lpstr>Folie 5</vt:lpstr>
      <vt:lpstr>Folie 6</vt:lpstr>
      <vt:lpstr>Folie 7</vt:lpstr>
      <vt:lpstr>Folie 8</vt:lpstr>
      <vt:lpstr>Folie 9</vt:lpstr>
      <vt:lpstr>Folie 10</vt:lpstr>
      <vt:lpstr>Folie 11</vt:lpstr>
    </vt:vector>
  </TitlesOfParts>
  <Company>saxer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suzanne</dc:creator>
  <cp:lastModifiedBy>alu</cp:lastModifiedBy>
  <cp:revision>57</cp:revision>
  <dcterms:created xsi:type="dcterms:W3CDTF">2013-10-16T14:40:19Z</dcterms:created>
  <dcterms:modified xsi:type="dcterms:W3CDTF">2013-10-16T14:40:56Z</dcterms:modified>
</cp:coreProperties>
</file>