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688638" cy="7562850"/>
  <p:notesSz cx="6858000" cy="9144000"/>
  <p:defaultText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8742" autoAdjust="0"/>
  </p:normalViewPr>
  <p:slideViewPr>
    <p:cSldViewPr snapToObjects="1">
      <p:cViewPr varScale="1">
        <p:scale>
          <a:sx n="97" d="100"/>
          <a:sy n="97" d="100"/>
        </p:scale>
        <p:origin x="-2208" y="-112"/>
      </p:cViewPr>
      <p:guideLst>
        <p:guide orient="horz" pos="2382"/>
        <p:guide pos="3366"/>
      </p:guideLst>
    </p:cSldViewPr>
  </p:slideViewPr>
  <p:notesTextViewPr>
    <p:cViewPr>
      <p:scale>
        <a:sx n="100" d="100"/>
        <a:sy n="100" d="100"/>
      </p:scale>
      <p:origin x="0" y="0"/>
    </p:cViewPr>
  </p:notesTextViewPr>
  <p:notesViewPr>
    <p:cSldViewPr snapToObjects="1">
      <p:cViewPr varScale="1">
        <p:scale>
          <a:sx n="80" d="100"/>
          <a:sy n="80" d="100"/>
        </p:scale>
        <p:origin x="-196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34993-AEC6-47C6-88F0-1B7EBBBF177E}" type="datetimeFigureOut">
              <a:rPr lang="de-DE" smtClean="0"/>
              <a:pPr/>
              <a:t>16.10.2013</a:t>
            </a:fld>
            <a:endParaRPr lang="fr-FR"/>
          </a:p>
        </p:txBody>
      </p:sp>
      <p:sp>
        <p:nvSpPr>
          <p:cNvPr id="4" name="Folienbildplatzhalt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0250D-BB17-4953-BF69-5068EFECB84A}" type="slidenum">
              <a:rPr lang="fr-FR" smtClean="0"/>
              <a:pPr/>
              <a:t>‹Nr.›</a:t>
            </a:fld>
            <a:endParaRPr lang="fr-FR"/>
          </a:p>
        </p:txBody>
      </p:sp>
    </p:spTree>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F0F0250D-BB17-4953-BF69-5068EFECB84A}" type="slidenum">
              <a:rPr lang="fr-FR" smtClean="0"/>
              <a:pPr/>
              <a:t>1</a:t>
            </a:fld>
            <a:endParaRPr lang="fr-FR"/>
          </a:p>
        </p:txBody>
      </p:sp>
      <p:sp>
        <p:nvSpPr>
          <p:cNvPr id="5" name="Textfeld 4"/>
          <p:cNvSpPr txBox="1"/>
          <p:nvPr/>
        </p:nvSpPr>
        <p:spPr>
          <a:xfrm>
            <a:off x="3645024" y="2771800"/>
            <a:ext cx="2206501" cy="415498"/>
          </a:xfrm>
          <a:prstGeom prst="rect">
            <a:avLst/>
          </a:prstGeom>
          <a:noFill/>
        </p:spPr>
        <p:txBody>
          <a:bodyPr wrap="square" rtlCol="0">
            <a:spAutoFit/>
          </a:bodyPr>
          <a:lstStyle/>
          <a:p>
            <a:r>
              <a:rPr lang="de-CH" dirty="0" err="1" smtClean="0"/>
              <a:t>PostFinance</a:t>
            </a:r>
            <a:r>
              <a:rPr lang="de-CH" dirty="0" smtClean="0"/>
              <a:t> Logo</a:t>
            </a:r>
            <a:endParaRPr lang="de-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r>
              <a:rPr lang="it-IT" dirty="0" smtClean="0"/>
              <a:t>Un incidente d’auto! Questa proprio non ci voleva. </a:t>
            </a:r>
            <a:r>
              <a:rPr lang="de-DE" dirty="0" smtClean="0"/>
              <a:t>Per </a:t>
            </a:r>
            <a:r>
              <a:rPr lang="de-DE" dirty="0" err="1" smtClean="0"/>
              <a:t>fortuna</a:t>
            </a:r>
            <a:r>
              <a:rPr lang="de-DE" baseline="0" dirty="0" smtClean="0"/>
              <a:t> ha </a:t>
            </a:r>
            <a:r>
              <a:rPr lang="de-DE" baseline="0" dirty="0" err="1" smtClean="0"/>
              <a:t>un’assicurazione</a:t>
            </a:r>
            <a:r>
              <a:rPr lang="de-DE" baseline="0" dirty="0" smtClean="0"/>
              <a:t> </a:t>
            </a:r>
            <a:r>
              <a:rPr lang="de-DE" baseline="0" dirty="0" err="1" smtClean="0"/>
              <a:t>casco</a:t>
            </a:r>
            <a:r>
              <a:rPr lang="de-DE" baseline="0" dirty="0" smtClean="0"/>
              <a:t> totale</a:t>
            </a:r>
            <a:r>
              <a:rPr lang="de-DE" dirty="0" smtClean="0"/>
              <a:t>. La </a:t>
            </a:r>
            <a:r>
              <a:rPr lang="de-DE" dirty="0" err="1" smtClean="0"/>
              <a:t>franchigia</a:t>
            </a:r>
            <a:r>
              <a:rPr lang="de-DE" dirty="0" smtClean="0"/>
              <a:t> per le </a:t>
            </a:r>
            <a:r>
              <a:rPr lang="de-DE" dirty="0" err="1" smtClean="0"/>
              <a:t>riparazioni</a:t>
            </a:r>
            <a:r>
              <a:rPr lang="de-DE" baseline="0" dirty="0" smtClean="0"/>
              <a:t> </a:t>
            </a:r>
            <a:r>
              <a:rPr lang="de-DE" baseline="0" dirty="0" err="1" smtClean="0"/>
              <a:t>ammonta</a:t>
            </a:r>
            <a:r>
              <a:rPr lang="de-DE" baseline="0" dirty="0" smtClean="0"/>
              <a:t> a CHF 1000.</a:t>
            </a:r>
            <a:r>
              <a:rPr lang="de-DE" dirty="0" smtClean="0"/>
              <a:t>–</a:t>
            </a:r>
            <a:r>
              <a:rPr lang="de-DE" baseline="0" dirty="0" smtClean="0"/>
              <a:t> per </a:t>
            </a:r>
            <a:r>
              <a:rPr lang="de-DE" baseline="0" dirty="0" err="1" smtClean="0"/>
              <a:t>il</a:t>
            </a:r>
            <a:r>
              <a:rPr lang="de-DE" baseline="0" dirty="0" smtClean="0"/>
              <a:t> </a:t>
            </a:r>
            <a:r>
              <a:rPr lang="de-DE" baseline="0" dirty="0" err="1" smtClean="0"/>
              <a:t>tubo</a:t>
            </a:r>
            <a:r>
              <a:rPr lang="de-DE" baseline="0" dirty="0" smtClean="0"/>
              <a:t> di </a:t>
            </a:r>
            <a:r>
              <a:rPr lang="de-DE" baseline="0" dirty="0" err="1" smtClean="0"/>
              <a:t>scappamento</a:t>
            </a:r>
            <a:r>
              <a:rPr lang="de-DE" baseline="0" dirty="0" smtClean="0"/>
              <a:t> e i </a:t>
            </a:r>
            <a:r>
              <a:rPr lang="de-DE" baseline="0" dirty="0" err="1" smtClean="0"/>
              <a:t>danni</a:t>
            </a:r>
            <a:r>
              <a:rPr lang="de-DE" baseline="0" dirty="0" smtClean="0"/>
              <a:t> alla </a:t>
            </a:r>
            <a:r>
              <a:rPr lang="de-DE" baseline="0" dirty="0" err="1" smtClean="0"/>
              <a:t>carrozzeria</a:t>
            </a:r>
            <a:r>
              <a:rPr lang="de-DE" baseline="0" dirty="0" smtClean="0"/>
              <a:t>. </a:t>
            </a:r>
            <a:r>
              <a:rPr lang="it-IT" dirty="0" smtClean="0"/>
              <a:t>Però, almeno per una volta si vede un po’ di denaro: la cassa malati risarcisce Moritz di CHF 150.– per una visita medica ma lui impiega questa somma per pagare le bollette del telefono. Il medico dovrà attendere prima di ricevere il denaro …</a:t>
            </a:r>
          </a:p>
          <a:p>
            <a:r>
              <a:rPr lang="it-IT" dirty="0" smtClean="0"/>
              <a:t>Moritz prende i seguenti provvedimenti d’emergenza: smette di pagare le bollette che non sono ancora scadute e le imposte. </a:t>
            </a:r>
            <a:r>
              <a:rPr lang="de-DE" dirty="0" err="1" smtClean="0"/>
              <a:t>Aumenta</a:t>
            </a:r>
            <a:r>
              <a:rPr lang="de-DE" dirty="0" smtClean="0"/>
              <a:t> </a:t>
            </a:r>
            <a:r>
              <a:rPr lang="de-DE" dirty="0" err="1" smtClean="0"/>
              <a:t>il</a:t>
            </a:r>
            <a:r>
              <a:rPr lang="de-DE" dirty="0" smtClean="0"/>
              <a:t> </a:t>
            </a:r>
            <a:r>
              <a:rPr lang="de-DE" dirty="0" err="1" smtClean="0"/>
              <a:t>credito</a:t>
            </a:r>
            <a:r>
              <a:rPr lang="de-DE" dirty="0" smtClean="0"/>
              <a:t> </a:t>
            </a:r>
            <a:r>
              <a:rPr lang="de-DE" dirty="0" err="1" smtClean="0"/>
              <a:t>presso</a:t>
            </a:r>
            <a:r>
              <a:rPr lang="de-DE" dirty="0" smtClean="0"/>
              <a:t> GE Money Bank a CHF 40‘000.–</a:t>
            </a:r>
            <a:r>
              <a:rPr lang="de-DE" baseline="0" dirty="0" smtClean="0"/>
              <a:t>.</a:t>
            </a:r>
            <a:r>
              <a:rPr lang="de-DE" dirty="0" smtClean="0"/>
              <a:t> </a:t>
            </a:r>
            <a:r>
              <a:rPr lang="it-IT" dirty="0" smtClean="0"/>
              <a:t>In tal modo, le rate aumentano di CHF 100.– al mese e Moritz si fa prestare del denaro dai suoi colleghi.</a:t>
            </a:r>
          </a:p>
          <a:p>
            <a:endParaRPr lang="it-IT" dirty="0" smtClean="0"/>
          </a:p>
          <a:p>
            <a:r>
              <a:rPr lang="it-IT" b="1" dirty="0" smtClean="0"/>
              <a:t>2ª fase: commento</a:t>
            </a:r>
          </a:p>
          <a:p>
            <a:r>
              <a:rPr lang="it-IT" dirty="0" smtClean="0"/>
              <a:t>Ormai Moritz registra ogni mese un saldo negativo di CHF 1800.</a:t>
            </a:r>
            <a:r>
              <a:rPr lang="it-IT" dirty="0" err="1" smtClean="0"/>
              <a:t>–</a:t>
            </a:r>
            <a:r>
              <a:rPr lang="it-IT" dirty="0" smtClean="0"/>
              <a:t>. </a:t>
            </a:r>
            <a:r>
              <a:rPr lang="it-IT" strike="noStrike" dirty="0" smtClean="0"/>
              <a:t>Ma dato che continua a utilizzare le sue carte clienti, continua ad accumulare debiti.</a:t>
            </a:r>
            <a:r>
              <a:rPr lang="it-IT" strike="noStrike" baseline="0" dirty="0" smtClean="0"/>
              <a:t> Moritz sprofonda sempre di più nella spirale del debito.</a:t>
            </a:r>
            <a:endParaRPr lang="it-IT" strike="sngStrike"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de-CH"/>
          </a:p>
        </p:txBody>
      </p:sp>
      <p:sp>
        <p:nvSpPr>
          <p:cNvPr id="4" name="Segnaposto numero diapositiva 3"/>
          <p:cNvSpPr>
            <a:spLocks noGrp="1"/>
          </p:cNvSpPr>
          <p:nvPr>
            <p:ph type="sldNum" sz="quarter" idx="10"/>
          </p:nvPr>
        </p:nvSpPr>
        <p:spPr/>
        <p:txBody>
          <a:bodyPr/>
          <a:lstStyle/>
          <a:p>
            <a:fld id="{F0F0250D-BB17-4953-BF69-5068EFECB84A}"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noProof="0" dirty="0" smtClean="0"/>
              <a:t>1ª fase: la storia di Moritz</a:t>
            </a:r>
          </a:p>
          <a:p>
            <a:r>
              <a:rPr lang="it-IT" noProof="0" dirty="0" smtClean="0"/>
              <a:t>Sei mesi fa, a 19 anni e mezzo, Moritz ha concluso il suo apprendistato. Da allora guadagna CHF 4000.– al mese e in più percepisce una tredicesima mensilità. Ora può esaudire il suo desiderio: avere finalmente un appartamento tutto suo! Per questo paga ogni mese CHF 1000.– inclusi i costi accessori. Alcuni mobili li riceve dai parenti. Il resto dell’arredamento lo acquista e lo paga in contanti con i risparmi che ha messo da parte durante il periodo dell’apprendistato (CHF 10 000.–).</a:t>
            </a:r>
          </a:p>
          <a:p>
            <a:r>
              <a:rPr lang="it-IT" noProof="0" dirty="0" smtClean="0"/>
              <a:t>Moritz prepara un budget. Ecco il risultato (cfr. presentazione in PowerPoint): ogni mese Moritz mette da parte CHF 300.– per le vacanze, CHF 150.– per il telefono, CHF 650.– per le spese domestiche, CHF 975.– per le spese quotidiane e CHF 300.– per le spese impreviste.</a:t>
            </a:r>
          </a:p>
          <a:p>
            <a:endParaRPr lang="it-IT" noProof="0" dirty="0" smtClean="0"/>
          </a:p>
          <a:p>
            <a:r>
              <a:rPr lang="it-IT" b="1" noProof="0" dirty="0" smtClean="0"/>
              <a:t>2ª fase: commento</a:t>
            </a:r>
          </a:p>
          <a:p>
            <a:r>
              <a:rPr lang="it-IT" noProof="0" dirty="0" smtClean="0"/>
              <a:t>L’importo dell’affitto è adeguato al suo reddito. Moritz dimentica di inserire nel budget le spese correnti (ad es. per le imposte).</a:t>
            </a:r>
            <a:endParaRPr lang="it-IT" noProof="0"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r>
              <a:rPr lang="it-IT" dirty="0" smtClean="0"/>
              <a:t>Moritz possiede molto denaro e se ne rallegra. Per gli acquisti e le spese quotidiane ha a disposizione CHF 975.– al mese che includono addirittura un’auto. Tuttavia, non disponendo più né di risparmi né di contanti (mancanza di liquidità), ha scelto l’opzione leasing. Si impegna a pagare CHF 15 000.– in </a:t>
            </a:r>
            <a:r>
              <a:rPr lang="it-IT" dirty="0" err="1" smtClean="0"/>
              <a:t>4</a:t>
            </a:r>
            <a:r>
              <a:rPr lang="it-IT" dirty="0" smtClean="0"/>
              <a:t> anni, con rate mensili di CHF 252.–.</a:t>
            </a:r>
          </a:p>
          <a:p>
            <a:r>
              <a:rPr lang="it-IT" dirty="0" smtClean="0"/>
              <a:t>Inoltre, Moritz acquista </a:t>
            </a:r>
            <a:r>
              <a:rPr lang="de-DE" dirty="0" err="1" smtClean="0"/>
              <a:t>un</a:t>
            </a:r>
            <a:r>
              <a:rPr lang="de-DE" dirty="0" smtClean="0"/>
              <a:t> </a:t>
            </a:r>
            <a:r>
              <a:rPr lang="de-DE" dirty="0" err="1" smtClean="0"/>
              <a:t>nuovo</a:t>
            </a:r>
            <a:r>
              <a:rPr lang="de-DE" dirty="0" smtClean="0"/>
              <a:t> </a:t>
            </a:r>
            <a:r>
              <a:rPr lang="de-DE" dirty="0" err="1" smtClean="0"/>
              <a:t>computer</a:t>
            </a:r>
            <a:r>
              <a:rPr lang="de-DE" dirty="0" smtClean="0"/>
              <a:t>. Non </a:t>
            </a:r>
            <a:r>
              <a:rPr lang="de-DE" dirty="0" err="1" smtClean="0"/>
              <a:t>avendo</a:t>
            </a:r>
            <a:r>
              <a:rPr lang="de-DE" dirty="0" smtClean="0"/>
              <a:t> </a:t>
            </a:r>
            <a:r>
              <a:rPr lang="de-DE" dirty="0" err="1" smtClean="0"/>
              <a:t>sufficiente</a:t>
            </a:r>
            <a:r>
              <a:rPr lang="de-DE" dirty="0" smtClean="0"/>
              <a:t> </a:t>
            </a:r>
            <a:r>
              <a:rPr lang="de-DE" dirty="0" err="1" smtClean="0"/>
              <a:t>liquidità</a:t>
            </a:r>
            <a:r>
              <a:rPr lang="de-DE" dirty="0" smtClean="0"/>
              <a:t> </a:t>
            </a:r>
            <a:r>
              <a:rPr lang="de-DE" dirty="0" err="1" smtClean="0"/>
              <a:t>neanche</a:t>
            </a:r>
            <a:r>
              <a:rPr lang="de-DE" dirty="0" smtClean="0"/>
              <a:t> per </a:t>
            </a:r>
            <a:r>
              <a:rPr lang="de-DE" dirty="0" err="1" smtClean="0"/>
              <a:t>quello</a:t>
            </a:r>
            <a:r>
              <a:rPr lang="de-DE" dirty="0" smtClean="0"/>
              <a:t>, </a:t>
            </a:r>
            <a:r>
              <a:rPr lang="de-DE" dirty="0" err="1" smtClean="0"/>
              <a:t>stipula</a:t>
            </a:r>
            <a:r>
              <a:rPr lang="de-DE" dirty="0" smtClean="0"/>
              <a:t> </a:t>
            </a:r>
            <a:r>
              <a:rPr lang="de-DE" dirty="0" err="1" smtClean="0"/>
              <a:t>un</a:t>
            </a:r>
            <a:r>
              <a:rPr lang="de-DE" dirty="0" smtClean="0"/>
              <a:t> </a:t>
            </a:r>
            <a:r>
              <a:rPr lang="de-DE" dirty="0" err="1" smtClean="0"/>
              <a:t>contratto</a:t>
            </a:r>
            <a:r>
              <a:rPr lang="de-DE" dirty="0" smtClean="0"/>
              <a:t> di </a:t>
            </a:r>
            <a:r>
              <a:rPr lang="de-DE" dirty="0" err="1" smtClean="0"/>
              <a:t>leasing</a:t>
            </a:r>
            <a:r>
              <a:rPr lang="de-DE" dirty="0" smtClean="0"/>
              <a:t> </a:t>
            </a:r>
            <a:r>
              <a:rPr lang="de-DE" dirty="0" err="1" smtClean="0"/>
              <a:t>che</a:t>
            </a:r>
            <a:r>
              <a:rPr lang="de-DE" dirty="0" smtClean="0"/>
              <a:t> </a:t>
            </a:r>
            <a:r>
              <a:rPr lang="de-DE" dirty="0" err="1" smtClean="0"/>
              <a:t>gli</a:t>
            </a:r>
            <a:r>
              <a:rPr lang="de-DE" dirty="0" smtClean="0"/>
              <a:t> </a:t>
            </a:r>
            <a:r>
              <a:rPr lang="de-DE" dirty="0" err="1" smtClean="0"/>
              <a:t>costa</a:t>
            </a:r>
            <a:r>
              <a:rPr lang="de-DE" dirty="0" smtClean="0"/>
              <a:t> 90 </a:t>
            </a:r>
            <a:r>
              <a:rPr lang="de-DE" dirty="0" err="1" smtClean="0"/>
              <a:t>franchi</a:t>
            </a:r>
            <a:r>
              <a:rPr lang="de-DE" dirty="0" smtClean="0"/>
              <a:t> al </a:t>
            </a:r>
            <a:r>
              <a:rPr lang="de-DE" dirty="0" err="1" smtClean="0"/>
              <a:t>mese</a:t>
            </a:r>
            <a:r>
              <a:rPr lang="de-DE" dirty="0" smtClean="0"/>
              <a:t> per due </a:t>
            </a:r>
            <a:r>
              <a:rPr lang="de-DE" dirty="0" err="1" smtClean="0"/>
              <a:t>anni</a:t>
            </a:r>
            <a:r>
              <a:rPr lang="de-DE" dirty="0" smtClean="0"/>
              <a:t>. </a:t>
            </a:r>
          </a:p>
          <a:p>
            <a:endParaRPr lang="it-IT" dirty="0" smtClean="0"/>
          </a:p>
          <a:p>
            <a:r>
              <a:rPr lang="it-IT" b="1" dirty="0" smtClean="0"/>
              <a:t>2ª fase: commento</a:t>
            </a:r>
          </a:p>
          <a:p>
            <a:r>
              <a:rPr lang="it-IT" dirty="0" smtClean="0"/>
              <a:t>Moritz si impegna a pagare una rata mensile di CHF 342.–. In tal modo, la sua disponibilità per le spese quotidiane e impreviste si riduce dello stesso importo. Anziché CHF 1275.–, gli restano a disposizione solo CHF 933.– .</a:t>
            </a:r>
            <a:endParaRPr lang="it-IT"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pPr marL="0" marR="0" indent="0" algn="l" defTabSz="521437" rtl="0" eaLnBrk="1" fontAlgn="auto" latinLnBrk="0" hangingPunct="1">
              <a:lnSpc>
                <a:spcPct val="100000"/>
              </a:lnSpc>
              <a:spcBef>
                <a:spcPts val="0"/>
              </a:spcBef>
              <a:spcAft>
                <a:spcPts val="0"/>
              </a:spcAft>
              <a:buClrTx/>
              <a:buSzTx/>
              <a:buFontTx/>
              <a:buNone/>
              <a:tabLst/>
              <a:defRPr/>
            </a:pPr>
            <a:r>
              <a:rPr lang="it-IT" dirty="0" smtClean="0"/>
              <a:t>A dire il vero ci sono anche brutte notizie. </a:t>
            </a:r>
            <a:r>
              <a:rPr lang="de-DE" dirty="0" smtClean="0"/>
              <a:t>I </a:t>
            </a:r>
            <a:r>
              <a:rPr lang="de-DE" dirty="0" err="1" smtClean="0"/>
              <a:t>costi</a:t>
            </a:r>
            <a:r>
              <a:rPr lang="de-DE" dirty="0" smtClean="0"/>
              <a:t> </a:t>
            </a:r>
            <a:r>
              <a:rPr lang="de-DE" dirty="0" err="1" smtClean="0"/>
              <a:t>supplementari</a:t>
            </a:r>
            <a:r>
              <a:rPr lang="de-DE" dirty="0" smtClean="0"/>
              <a:t> </a:t>
            </a:r>
            <a:r>
              <a:rPr lang="de-DE" dirty="0" err="1" smtClean="0"/>
              <a:t>sono</a:t>
            </a:r>
            <a:r>
              <a:rPr lang="de-DE" dirty="0" smtClean="0"/>
              <a:t> più </a:t>
            </a:r>
            <a:r>
              <a:rPr lang="de-DE" dirty="0" err="1" smtClean="0"/>
              <a:t>alti</a:t>
            </a:r>
            <a:r>
              <a:rPr lang="de-DE" baseline="0" dirty="0" smtClean="0"/>
              <a:t> del </a:t>
            </a:r>
            <a:r>
              <a:rPr lang="de-DE" baseline="0" dirty="0" err="1" smtClean="0"/>
              <a:t>previsto</a:t>
            </a:r>
            <a:r>
              <a:rPr lang="de-DE" baseline="0" dirty="0" smtClean="0"/>
              <a:t>: </a:t>
            </a:r>
            <a:r>
              <a:rPr lang="de-DE" baseline="0" dirty="0" err="1" smtClean="0"/>
              <a:t>arrivano</a:t>
            </a:r>
            <a:r>
              <a:rPr lang="de-DE" baseline="0" dirty="0" smtClean="0"/>
              <a:t> le </a:t>
            </a:r>
            <a:r>
              <a:rPr lang="de-DE" baseline="0" dirty="0" err="1" smtClean="0"/>
              <a:t>fatture</a:t>
            </a:r>
            <a:r>
              <a:rPr lang="de-DE" baseline="0" dirty="0" smtClean="0"/>
              <a:t> </a:t>
            </a:r>
            <a:r>
              <a:rPr lang="de-DE" baseline="0" dirty="0" err="1" smtClean="0"/>
              <a:t>dell’assicurazione</a:t>
            </a:r>
            <a:r>
              <a:rPr lang="de-DE" baseline="0" dirty="0" smtClean="0"/>
              <a:t> per </a:t>
            </a:r>
            <a:r>
              <a:rPr lang="de-DE" baseline="0" dirty="0" err="1" smtClean="0"/>
              <a:t>l’economia</a:t>
            </a:r>
            <a:r>
              <a:rPr lang="de-DE" baseline="0" dirty="0" smtClean="0"/>
              <a:t> </a:t>
            </a:r>
            <a:r>
              <a:rPr lang="de-DE" baseline="0" dirty="0" err="1" smtClean="0"/>
              <a:t>domestica</a:t>
            </a:r>
            <a:r>
              <a:rPr lang="de-DE" baseline="0" dirty="0" smtClean="0"/>
              <a:t>, </a:t>
            </a:r>
            <a:r>
              <a:rPr lang="de-DE" baseline="0" dirty="0" err="1" smtClean="0"/>
              <a:t>quella</a:t>
            </a:r>
            <a:r>
              <a:rPr lang="de-DE" baseline="0" dirty="0" smtClean="0"/>
              <a:t> per la </a:t>
            </a:r>
            <a:r>
              <a:rPr lang="de-DE" baseline="0" dirty="0" err="1" smtClean="0"/>
              <a:t>responsabilità</a:t>
            </a:r>
            <a:r>
              <a:rPr lang="de-DE" baseline="0" dirty="0" smtClean="0"/>
              <a:t> </a:t>
            </a:r>
            <a:r>
              <a:rPr lang="de-DE" baseline="0" dirty="0" err="1" smtClean="0"/>
              <a:t>civile</a:t>
            </a:r>
            <a:r>
              <a:rPr lang="de-DE" baseline="0" dirty="0" smtClean="0"/>
              <a:t> e i </a:t>
            </a:r>
            <a:r>
              <a:rPr lang="de-DE" baseline="0" dirty="0" err="1" smtClean="0"/>
              <a:t>canoni</a:t>
            </a:r>
            <a:r>
              <a:rPr lang="de-DE" baseline="0" dirty="0" smtClean="0"/>
              <a:t> </a:t>
            </a:r>
            <a:r>
              <a:rPr lang="de-DE" baseline="0" dirty="0" err="1" smtClean="0"/>
              <a:t>internet</a:t>
            </a:r>
            <a:r>
              <a:rPr lang="de-DE" baseline="0" dirty="0" smtClean="0"/>
              <a:t> e </a:t>
            </a:r>
            <a:r>
              <a:rPr lang="de-DE" baseline="0" dirty="0" err="1" smtClean="0"/>
              <a:t>radiotelevisivo</a:t>
            </a:r>
            <a:r>
              <a:rPr lang="de-DE" baseline="0" dirty="0" smtClean="0"/>
              <a:t>. Moritz non </a:t>
            </a:r>
            <a:r>
              <a:rPr lang="de-DE" baseline="0" dirty="0" err="1" smtClean="0"/>
              <a:t>aveva</a:t>
            </a:r>
            <a:r>
              <a:rPr lang="de-DE" baseline="0" dirty="0" smtClean="0"/>
              <a:t> </a:t>
            </a:r>
            <a:r>
              <a:rPr lang="de-DE" baseline="0" dirty="0" err="1" smtClean="0"/>
              <a:t>preventivato</a:t>
            </a:r>
            <a:r>
              <a:rPr lang="de-DE" baseline="0" dirty="0" smtClean="0"/>
              <a:t> </a:t>
            </a:r>
            <a:r>
              <a:rPr lang="de-DE" baseline="0" dirty="0" err="1" smtClean="0"/>
              <a:t>nulla</a:t>
            </a:r>
            <a:r>
              <a:rPr lang="de-DE" baseline="0" dirty="0" smtClean="0"/>
              <a:t> di </a:t>
            </a:r>
            <a:r>
              <a:rPr lang="de-DE" baseline="0" dirty="0" err="1" smtClean="0"/>
              <a:t>tutto</a:t>
            </a:r>
            <a:r>
              <a:rPr lang="de-DE" baseline="0" dirty="0" smtClean="0"/>
              <a:t> </a:t>
            </a:r>
            <a:r>
              <a:rPr lang="de-DE" baseline="0" dirty="0" err="1" smtClean="0"/>
              <a:t>ciò</a:t>
            </a:r>
            <a:r>
              <a:rPr lang="de-DE" baseline="0" dirty="0" smtClean="0"/>
              <a:t>.</a:t>
            </a:r>
            <a:endParaRPr lang="de-DE" dirty="0" smtClean="0"/>
          </a:p>
          <a:p>
            <a:endParaRPr lang="it-IT" strike="sngStrike" dirty="0" smtClean="0"/>
          </a:p>
          <a:p>
            <a:endParaRPr lang="it-IT" dirty="0" smtClean="0"/>
          </a:p>
          <a:p>
            <a:r>
              <a:rPr lang="it-IT" b="1" dirty="0" smtClean="0"/>
              <a:t>2ª fase: commento</a:t>
            </a:r>
          </a:p>
          <a:p>
            <a:pPr marL="0" marR="0" indent="0" algn="l" defTabSz="521437" rtl="0" eaLnBrk="1" fontAlgn="auto" latinLnBrk="0" hangingPunct="1">
              <a:lnSpc>
                <a:spcPct val="100000"/>
              </a:lnSpc>
              <a:spcBef>
                <a:spcPts val="0"/>
              </a:spcBef>
              <a:spcAft>
                <a:spcPts val="0"/>
              </a:spcAft>
              <a:buClrTx/>
              <a:buSzTx/>
              <a:buFontTx/>
              <a:buNone/>
              <a:tabLst/>
              <a:defRPr/>
            </a:pPr>
            <a:r>
              <a:rPr lang="it-IT" dirty="0" smtClean="0"/>
              <a:t>Con le nuove spese l’importo di CHF 933.– destinato alle spese quotidiane e impreviste si riduce di CHF 120.–. Così gli restano a disposizione solo CHF 813.</a:t>
            </a:r>
            <a:r>
              <a:rPr lang="it-IT" dirty="0" err="1" smtClean="0"/>
              <a:t>–</a:t>
            </a:r>
            <a:r>
              <a:rPr lang="it-IT" dirty="0" smtClean="0"/>
              <a:t>. Moritz non si rende conto che, per non entrare nella spirale dei debiti, dovrebbe cambiare il proprio stile di vita</a:t>
            </a:r>
            <a:r>
              <a:rPr lang="it-IT" b="1" dirty="0" smtClean="0"/>
              <a:t>. </a:t>
            </a:r>
            <a:r>
              <a:rPr lang="it-IT" dirty="0" smtClean="0"/>
              <a:t>Ogni</a:t>
            </a:r>
            <a:r>
              <a:rPr lang="it-IT" baseline="0" dirty="0" smtClean="0"/>
              <a:t> mese </a:t>
            </a:r>
            <a:r>
              <a:rPr kumimoji="0" lang="de-DE" sz="1200" i="0" u="none" strike="noStrike" kern="1200" cap="none" spc="0" normalizeH="0" baseline="0" noProof="0" dirty="0" smtClean="0">
                <a:ln>
                  <a:noFill/>
                </a:ln>
                <a:effectLst/>
                <a:uLnTx/>
                <a:uFillTx/>
                <a:latin typeface="+mn-lt"/>
                <a:ea typeface="+mn-ea"/>
                <a:cs typeface="+mn-cs"/>
              </a:rPr>
              <a:t>Moritz è </a:t>
            </a:r>
            <a:r>
              <a:rPr kumimoji="0" lang="de-DE" sz="1200" i="0" u="none" strike="noStrike" kern="1200" cap="none" spc="0" normalizeH="0" baseline="0" noProof="0" dirty="0" err="1" smtClean="0">
                <a:ln>
                  <a:noFill/>
                </a:ln>
                <a:effectLst/>
                <a:uLnTx/>
                <a:uFillTx/>
                <a:latin typeface="+mn-lt"/>
                <a:ea typeface="+mn-ea"/>
                <a:cs typeface="+mn-cs"/>
              </a:rPr>
              <a:t>quindi</a:t>
            </a:r>
            <a:r>
              <a:rPr kumimoji="0" lang="de-DE" sz="1200" i="0" u="none" strike="noStrike" kern="1200" cap="none" spc="0" normalizeH="0" baseline="0" noProof="0" dirty="0" smtClean="0">
                <a:ln>
                  <a:noFill/>
                </a:ln>
                <a:effectLst/>
                <a:uLnTx/>
                <a:uFillTx/>
                <a:latin typeface="+mn-lt"/>
                <a:ea typeface="+mn-ea"/>
                <a:cs typeface="+mn-cs"/>
              </a:rPr>
              <a:t> in </a:t>
            </a:r>
            <a:r>
              <a:rPr kumimoji="0" lang="de-DE" sz="1200" i="0" u="none" strike="noStrike" kern="1200" cap="none" spc="0" normalizeH="0" baseline="0" noProof="0" dirty="0" err="1" smtClean="0">
                <a:ln>
                  <a:noFill/>
                </a:ln>
                <a:effectLst/>
                <a:uLnTx/>
                <a:uFillTx/>
                <a:latin typeface="+mn-lt"/>
                <a:ea typeface="+mn-ea"/>
                <a:cs typeface="+mn-cs"/>
              </a:rPr>
              <a:t>rosso</a:t>
            </a:r>
            <a:r>
              <a:rPr kumimoji="0" lang="de-DE" sz="1200" i="0" u="none" strike="noStrike" kern="1200" cap="none" spc="0" normalizeH="0" baseline="0" noProof="0" dirty="0" smtClean="0">
                <a:ln>
                  <a:noFill/>
                </a:ln>
                <a:effectLst/>
                <a:uLnTx/>
                <a:uFillTx/>
                <a:latin typeface="+mn-lt"/>
                <a:ea typeface="+mn-ea"/>
                <a:cs typeface="+mn-cs"/>
              </a:rPr>
              <a:t> di CHF 462.</a:t>
            </a:r>
            <a:r>
              <a:rPr lang="it-IT" sz="1200" dirty="0" smtClean="0"/>
              <a:t>–</a:t>
            </a:r>
            <a:r>
              <a:rPr kumimoji="0" lang="de-DE" sz="1200" i="0" u="none" strike="noStrike" kern="1200" cap="none" spc="0" normalizeH="0" baseline="0" noProof="0" dirty="0" smtClean="0">
                <a:ln>
                  <a:noFill/>
                </a:ln>
                <a:effectLst/>
                <a:uLnTx/>
                <a:uFillTx/>
                <a:latin typeface="+mn-lt"/>
                <a:ea typeface="+mn-ea"/>
                <a:cs typeface="+mn-cs"/>
              </a:rPr>
              <a:t>.</a:t>
            </a:r>
            <a:endParaRPr lang="it-IT"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r>
              <a:rPr lang="it-IT" dirty="0" smtClean="0"/>
              <a:t>Di ritorno dalle vacanze, che si sono rivelate molto più care del previsto, Moritz trova una lunga serie di spese ad attenderlo: assicurazione auto: CHF 190.–, imposta di circolazione: CHF 40.–, spese di parcheggio: CHF 100.–, benzina, pneumatici, </a:t>
            </a:r>
            <a:r>
              <a:rPr lang="it-IT" dirty="0" err="1" smtClean="0"/>
              <a:t>assisten</a:t>
            </a:r>
            <a:r>
              <a:rPr lang="it-IT" dirty="0" smtClean="0"/>
              <a:t>za … Le spese auto, se suddivise per mese, ammontano a CHF 475. Poco dopo arrivano il conto fiscale: CHF 7233.– e l’imposta federale diretta: CHF 603.–; che fanno ben CHF 653.– al mese! Che brutta sorpresa!</a:t>
            </a:r>
          </a:p>
          <a:p>
            <a:endParaRPr lang="it-IT" dirty="0" smtClean="0"/>
          </a:p>
          <a:p>
            <a:r>
              <a:rPr lang="it-IT" b="1" dirty="0" smtClean="0"/>
              <a:t>2ª fase: commento</a:t>
            </a:r>
          </a:p>
          <a:p>
            <a:r>
              <a:rPr lang="it-IT" dirty="0" smtClean="0"/>
              <a:t>Considerando le spese per l’auto e le imposte e l’aumento del fondo-vacanze, Moritz si trova da subito con un saldo negativo mensile di CHF 1690.</a:t>
            </a:r>
            <a:r>
              <a:rPr lang="it-IT" dirty="0" err="1" smtClean="0"/>
              <a:t>–</a:t>
            </a:r>
            <a:r>
              <a:rPr lang="it-IT" dirty="0" smtClean="0"/>
              <a:t>. Eliminare i risparmi per le</a:t>
            </a:r>
            <a:r>
              <a:rPr lang="it-IT" baseline="0" dirty="0" smtClean="0"/>
              <a:t> spese impreviste non è prudente: se succede qualcosa Moritz rischia di avere un saldo sempre più negativo.</a:t>
            </a:r>
            <a:endParaRPr lang="it-IT"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r>
              <a:rPr lang="it-IT" dirty="0" smtClean="0"/>
              <a:t>Moritz adotta i seguenti provvedimenti: paga le fatture con una parte del fondo-vacanze. Al mese mette così da parte solo CHF 200.–. Inoltre, decide di condurre una vita più modesta e riduce le sue spese domestiche fino a CHF 500.– al mese. Elimina i risparmi per spese impreviste.</a:t>
            </a:r>
            <a:r>
              <a:rPr lang="it-IT" baseline="0" dirty="0" smtClean="0"/>
              <a:t> Ma non basta: è costretto comunque ad andare in rosso di CHF 1000.</a:t>
            </a:r>
            <a:r>
              <a:rPr lang="it-IT" dirty="0" smtClean="0"/>
              <a:t>– </a:t>
            </a:r>
            <a:r>
              <a:rPr lang="it-IT" baseline="0" dirty="0" smtClean="0"/>
              <a:t>sul conto salario.</a:t>
            </a:r>
            <a:r>
              <a:rPr lang="de-DE" dirty="0" smtClean="0"/>
              <a:t> </a:t>
            </a:r>
            <a:endParaRPr lang="it-IT" dirty="0" smtClean="0"/>
          </a:p>
          <a:p>
            <a:endParaRPr lang="it-IT" b="1" dirty="0" smtClean="0"/>
          </a:p>
          <a:p>
            <a:r>
              <a:rPr lang="it-IT" b="1" dirty="0" smtClean="0"/>
              <a:t>2ª fase: commento</a:t>
            </a:r>
          </a:p>
          <a:p>
            <a:r>
              <a:rPr lang="it-IT" dirty="0" smtClean="0"/>
              <a:t>La riduzione delle spese domestiche non è sufficiente a far tornare il budget in pareggio. </a:t>
            </a:r>
            <a:r>
              <a:rPr lang="de-DE" strike="noStrike" dirty="0" smtClean="0"/>
              <a:t>M</a:t>
            </a:r>
            <a:r>
              <a:rPr lang="de-DE" dirty="0" smtClean="0"/>
              <a:t>oritz è </a:t>
            </a:r>
            <a:r>
              <a:rPr lang="de-DE" dirty="0" err="1" smtClean="0"/>
              <a:t>sì</a:t>
            </a:r>
            <a:r>
              <a:rPr lang="de-DE" dirty="0" smtClean="0"/>
              <a:t> </a:t>
            </a:r>
            <a:r>
              <a:rPr lang="de-DE" dirty="0" err="1" smtClean="0"/>
              <a:t>riuscito</a:t>
            </a:r>
            <a:r>
              <a:rPr lang="de-DE" dirty="0" smtClean="0"/>
              <a:t> a </a:t>
            </a:r>
            <a:r>
              <a:rPr lang="de-DE" dirty="0" err="1" smtClean="0"/>
              <a:t>ridurre</a:t>
            </a:r>
            <a:r>
              <a:rPr lang="de-DE" dirty="0" smtClean="0"/>
              <a:t> </a:t>
            </a:r>
            <a:r>
              <a:rPr lang="de-DE" dirty="0" err="1" smtClean="0"/>
              <a:t>il</a:t>
            </a:r>
            <a:r>
              <a:rPr lang="de-DE" dirty="0" smtClean="0"/>
              <a:t> </a:t>
            </a:r>
            <a:r>
              <a:rPr lang="de-DE" dirty="0" err="1" smtClean="0"/>
              <a:t>suo</a:t>
            </a:r>
            <a:r>
              <a:rPr lang="de-DE" dirty="0" smtClean="0"/>
              <a:t> </a:t>
            </a:r>
            <a:r>
              <a:rPr lang="de-DE" dirty="0" err="1" smtClean="0"/>
              <a:t>saldo</a:t>
            </a:r>
            <a:r>
              <a:rPr lang="de-DE" dirty="0" smtClean="0"/>
              <a:t> </a:t>
            </a:r>
            <a:r>
              <a:rPr lang="de-DE" dirty="0" err="1" smtClean="0"/>
              <a:t>negativo</a:t>
            </a:r>
            <a:r>
              <a:rPr lang="de-DE" dirty="0" smtClean="0"/>
              <a:t> </a:t>
            </a:r>
            <a:r>
              <a:rPr lang="de-DE" dirty="0" err="1" smtClean="0"/>
              <a:t>mensile</a:t>
            </a:r>
            <a:r>
              <a:rPr lang="de-DE" dirty="0" smtClean="0"/>
              <a:t> </a:t>
            </a:r>
            <a:r>
              <a:rPr lang="de-DE" dirty="0" err="1" smtClean="0"/>
              <a:t>portandolo</a:t>
            </a:r>
            <a:r>
              <a:rPr lang="de-DE" dirty="0" smtClean="0"/>
              <a:t> a CHF 1040.</a:t>
            </a:r>
            <a:r>
              <a:rPr lang="it-IT" dirty="0" smtClean="0"/>
              <a:t>–,</a:t>
            </a:r>
            <a:r>
              <a:rPr lang="de-DE" baseline="0" dirty="0" smtClean="0"/>
              <a:t> </a:t>
            </a:r>
            <a:r>
              <a:rPr lang="de-DE" baseline="0" dirty="0" err="1" smtClean="0"/>
              <a:t>ma</a:t>
            </a:r>
            <a:r>
              <a:rPr lang="de-DE" baseline="0" dirty="0" smtClean="0"/>
              <a:t> </a:t>
            </a:r>
            <a:r>
              <a:rPr lang="de-DE" baseline="0" dirty="0" err="1" smtClean="0"/>
              <a:t>aver</a:t>
            </a:r>
            <a:r>
              <a:rPr lang="de-DE" baseline="0" dirty="0" smtClean="0"/>
              <a:t> </a:t>
            </a:r>
            <a:r>
              <a:rPr lang="de-DE" baseline="0" dirty="0" err="1" smtClean="0"/>
              <a:t>eliminato</a:t>
            </a:r>
            <a:r>
              <a:rPr lang="de-DE" baseline="0" dirty="0" smtClean="0"/>
              <a:t> i </a:t>
            </a:r>
            <a:r>
              <a:rPr lang="de-DE" baseline="0" dirty="0" err="1" smtClean="0"/>
              <a:t>risparmi</a:t>
            </a:r>
            <a:r>
              <a:rPr lang="de-DE" baseline="0" dirty="0" smtClean="0"/>
              <a:t> per le </a:t>
            </a:r>
            <a:r>
              <a:rPr lang="de-DE" baseline="0" dirty="0" err="1" smtClean="0"/>
              <a:t>spese</a:t>
            </a:r>
            <a:r>
              <a:rPr lang="de-DE" baseline="0" dirty="0" smtClean="0"/>
              <a:t> </a:t>
            </a:r>
            <a:r>
              <a:rPr lang="de-DE" baseline="0" dirty="0" err="1" smtClean="0"/>
              <a:t>impreviste</a:t>
            </a:r>
            <a:r>
              <a:rPr lang="de-DE" baseline="0" dirty="0" smtClean="0"/>
              <a:t> non è </a:t>
            </a:r>
            <a:r>
              <a:rPr lang="de-DE" baseline="0" dirty="0" err="1" smtClean="0"/>
              <a:t>stata</a:t>
            </a:r>
            <a:r>
              <a:rPr lang="de-DE" baseline="0" dirty="0" smtClean="0"/>
              <a:t> </a:t>
            </a:r>
            <a:r>
              <a:rPr lang="de-DE" baseline="0" dirty="0" err="1" smtClean="0"/>
              <a:t>una</a:t>
            </a:r>
            <a:r>
              <a:rPr lang="de-DE" baseline="0" dirty="0" smtClean="0"/>
              <a:t> </a:t>
            </a:r>
            <a:r>
              <a:rPr lang="de-DE" baseline="0" dirty="0" err="1" smtClean="0"/>
              <a:t>mossa</a:t>
            </a:r>
            <a:r>
              <a:rPr lang="de-DE" baseline="0" dirty="0" smtClean="0"/>
              <a:t> </a:t>
            </a:r>
            <a:r>
              <a:rPr lang="de-DE" baseline="0" dirty="0" err="1" smtClean="0"/>
              <a:t>prodente</a:t>
            </a:r>
            <a:r>
              <a:rPr lang="de-DE" baseline="0" dirty="0" smtClean="0"/>
              <a:t>: se </a:t>
            </a:r>
            <a:r>
              <a:rPr lang="it-IT" baseline="0" dirty="0" smtClean="0"/>
              <a:t>succede qualcosa Moritz rischia di avere un saldo sempre più negativo.</a:t>
            </a:r>
            <a:endParaRPr lang="it-IT" strike="sngStrike"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6</a:t>
            </a:fld>
            <a:endParaRPr lang="fr-FR"/>
          </a:p>
        </p:txBody>
      </p:sp>
      <p:sp>
        <p:nvSpPr>
          <p:cNvPr id="5" name="Textfeld 4"/>
          <p:cNvSpPr txBox="1"/>
          <p:nvPr/>
        </p:nvSpPr>
        <p:spPr>
          <a:xfrm>
            <a:off x="1124744" y="685800"/>
            <a:ext cx="4104456" cy="738664"/>
          </a:xfrm>
          <a:prstGeom prst="rect">
            <a:avLst/>
          </a:prstGeom>
          <a:solidFill>
            <a:schemeClr val="bg1"/>
          </a:solidFill>
        </p:spPr>
        <p:txBody>
          <a:bodyPr wrap="square" rtlCol="0">
            <a:spAutoFit/>
          </a:bodyPr>
          <a:lstStyle/>
          <a:p>
            <a:r>
              <a:rPr lang="de-CH" dirty="0" smtClean="0">
                <a:solidFill>
                  <a:srgbClr val="FF0000"/>
                </a:solidFill>
              </a:rPr>
              <a:t>Primo </a:t>
            </a:r>
            <a:r>
              <a:rPr lang="de-CH" dirty="0" err="1" smtClean="0">
                <a:solidFill>
                  <a:srgbClr val="FF0000"/>
                </a:solidFill>
              </a:rPr>
              <a:t>scoperto</a:t>
            </a:r>
            <a:r>
              <a:rPr lang="de-CH" dirty="0" smtClean="0">
                <a:solidFill>
                  <a:srgbClr val="FF0000"/>
                </a:solidFill>
              </a:rPr>
              <a:t> </a:t>
            </a:r>
            <a:r>
              <a:rPr lang="de-CH" dirty="0" err="1" smtClean="0">
                <a:solidFill>
                  <a:srgbClr val="FF0000"/>
                </a:solidFill>
              </a:rPr>
              <a:t>superiore</a:t>
            </a:r>
            <a:r>
              <a:rPr lang="de-CH" dirty="0" smtClean="0">
                <a:solidFill>
                  <a:srgbClr val="FF0000"/>
                </a:solidFill>
              </a:rPr>
              <a:t> a CHF 1000.–</a:t>
            </a:r>
            <a:endParaRPr lang="de-CH"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r>
              <a:rPr lang="it-IT" dirty="0" smtClean="0"/>
              <a:t>Moritz si è innamorato e trova il vecchio letto dello zio </a:t>
            </a:r>
            <a:r>
              <a:rPr lang="it-IT" dirty="0" err="1" smtClean="0"/>
              <a:t>Charly</a:t>
            </a:r>
            <a:r>
              <a:rPr lang="it-IT" dirty="0" smtClean="0"/>
              <a:t> una vera e propria tomba dell’amore. Compra così un letto matrimoniale in un negozio di mobili e paga CHF 2000.– con la tessera cliente. Moritz si impegna a saldare il prezzo con rate mensili del 10% ovvero di CHF 200.</a:t>
            </a:r>
            <a:r>
              <a:rPr lang="it-IT" dirty="0" err="1" smtClean="0"/>
              <a:t>–</a:t>
            </a:r>
            <a:r>
              <a:rPr lang="it-IT" dirty="0" smtClean="0"/>
              <a:t>. La sua ragazza lo merita.</a:t>
            </a:r>
          </a:p>
          <a:p>
            <a:endParaRPr lang="it-IT" dirty="0" smtClean="0"/>
          </a:p>
          <a:p>
            <a:r>
              <a:rPr lang="it-IT" b="1" dirty="0" smtClean="0"/>
              <a:t>2ª fase: commento</a:t>
            </a:r>
          </a:p>
          <a:p>
            <a:r>
              <a:rPr lang="de-DE" dirty="0" err="1" smtClean="0"/>
              <a:t>L’importo</a:t>
            </a:r>
            <a:r>
              <a:rPr lang="de-DE" dirty="0" smtClean="0"/>
              <a:t> </a:t>
            </a:r>
            <a:r>
              <a:rPr lang="de-DE" dirty="0" err="1" smtClean="0"/>
              <a:t>mensile</a:t>
            </a:r>
            <a:r>
              <a:rPr lang="de-DE" dirty="0" smtClean="0"/>
              <a:t> per </a:t>
            </a:r>
            <a:r>
              <a:rPr lang="de-DE" dirty="0" err="1" smtClean="0"/>
              <a:t>il</a:t>
            </a:r>
            <a:r>
              <a:rPr lang="de-DE" dirty="0" smtClean="0"/>
              <a:t> </a:t>
            </a:r>
            <a:r>
              <a:rPr lang="de-DE" dirty="0" err="1" smtClean="0"/>
              <a:t>letto</a:t>
            </a:r>
            <a:r>
              <a:rPr lang="de-DE" dirty="0" smtClean="0"/>
              <a:t> </a:t>
            </a:r>
            <a:r>
              <a:rPr lang="de-DE" dirty="0" err="1" smtClean="0"/>
              <a:t>viene</a:t>
            </a:r>
            <a:r>
              <a:rPr lang="de-DE" baseline="0" dirty="0" smtClean="0"/>
              <a:t> </a:t>
            </a:r>
            <a:r>
              <a:rPr lang="de-DE" baseline="0" dirty="0" err="1" smtClean="0"/>
              <a:t>compensato</a:t>
            </a:r>
            <a:r>
              <a:rPr lang="de-DE" baseline="0" dirty="0" smtClean="0"/>
              <a:t> </a:t>
            </a:r>
            <a:r>
              <a:rPr lang="de-DE" baseline="0" dirty="0" err="1" smtClean="0"/>
              <a:t>con</a:t>
            </a:r>
            <a:r>
              <a:rPr lang="de-DE" baseline="0" dirty="0" smtClean="0"/>
              <a:t> la </a:t>
            </a:r>
            <a:r>
              <a:rPr lang="de-DE" baseline="0" dirty="0" err="1" smtClean="0"/>
              <a:t>cancellazione</a:t>
            </a:r>
            <a:r>
              <a:rPr lang="de-DE" baseline="0" dirty="0" smtClean="0"/>
              <a:t>  </a:t>
            </a:r>
            <a:r>
              <a:rPr lang="de-DE" baseline="0" dirty="0" err="1" smtClean="0"/>
              <a:t>dell‘accantonamento</a:t>
            </a:r>
            <a:r>
              <a:rPr lang="de-DE" baseline="0" dirty="0" smtClean="0"/>
              <a:t> per le </a:t>
            </a:r>
            <a:r>
              <a:rPr lang="de-DE" baseline="0" dirty="0" err="1" smtClean="0"/>
              <a:t>vacanze</a:t>
            </a:r>
            <a:r>
              <a:rPr lang="de-DE" dirty="0" smtClean="0"/>
              <a:t>. </a:t>
            </a:r>
            <a:endParaRPr lang="de-DE"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it-IT" b="1" dirty="0" smtClean="0"/>
              <a:t>1ª fase: la storia di Moritz</a:t>
            </a:r>
          </a:p>
          <a:p>
            <a:r>
              <a:rPr lang="it-IT" dirty="0" smtClean="0"/>
              <a:t>La sua ragazza </a:t>
            </a:r>
            <a:r>
              <a:rPr lang="it-IT" dirty="0" err="1" smtClean="0"/>
              <a:t>Maxime</a:t>
            </a:r>
            <a:r>
              <a:rPr lang="it-IT" dirty="0" smtClean="0"/>
              <a:t> trascorre tre mesi negli USA per frequentare un corso di lingua. Moritz fa visita alla sua amata e paga le sue due settimane di vacanza negli USA con la carta di credito. Ha un limite di CHF 3000.– al mese, che esaurisce. In aggiunta, Moritz deve rimborsare ogni mese il 10% della tessera cliente del negozio di mobili.</a:t>
            </a:r>
          </a:p>
          <a:p>
            <a:r>
              <a:rPr lang="it-IT" dirty="0" smtClean="0"/>
              <a:t>Moritz paga le sue imposte in acconto mensile con un ordine permanente in modo da aver effettuato tutti i pagamenti per la fine dell’anno. Moritz spera che i conti tornino a fine anno quando riceverà la tredicesima mensilità. E forse potrà aspettarsi anche un aumento di stipendio. Ha calcolato tutto in modo molto realistico, ma i conti non tornano …</a:t>
            </a:r>
          </a:p>
          <a:p>
            <a:endParaRPr lang="it-IT" dirty="0" smtClean="0"/>
          </a:p>
          <a:p>
            <a:r>
              <a:rPr lang="it-IT" b="1" dirty="0" smtClean="0"/>
              <a:t>2ª fase: commento</a:t>
            </a:r>
          </a:p>
          <a:p>
            <a:r>
              <a:rPr lang="it-IT" dirty="0" smtClean="0"/>
              <a:t>Con queste vacanze, per le quali Moritz ha di recente cancellato gli accantonamenti, si chiude definitivamente la trappola del debito. Mentre prima Moritz pagava tutte le sue fatture, ora inizia ad utilizzare la carta di credito. In tal modo entra in una spirale di interessi aggiuntivi.</a:t>
            </a:r>
            <a:endParaRPr lang="it-IT"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it-IT" b="1" dirty="0" smtClean="0"/>
              <a:t>1ª fase: la storia di Moritz</a:t>
            </a:r>
          </a:p>
          <a:p>
            <a:r>
              <a:rPr lang="it-IT" dirty="0" smtClean="0"/>
              <a:t>Moritz abita da 18 mesi nel suo appartamento ed è arrivato il momento di festeggiare il suo 21esimo compleanno ma la festa va in fumo. Al momento non dispone di denaro contante.</a:t>
            </a:r>
          </a:p>
          <a:p>
            <a:pPr marL="0" marR="0" indent="0" algn="l" defTabSz="521437" rtl="0" eaLnBrk="1" fontAlgn="auto" latinLnBrk="0" hangingPunct="1">
              <a:lnSpc>
                <a:spcPct val="100000"/>
              </a:lnSpc>
              <a:spcBef>
                <a:spcPts val="0"/>
              </a:spcBef>
              <a:spcAft>
                <a:spcPts val="0"/>
              </a:spcAft>
              <a:buClrTx/>
              <a:buSzTx/>
              <a:buFontTx/>
              <a:buNone/>
              <a:tabLst/>
              <a:defRPr/>
            </a:pPr>
            <a:r>
              <a:rPr lang="it-IT" dirty="0" smtClean="0"/>
              <a:t>Quando Moritz ha problemi di liquidità, li risolve utilizzando la tessera cliente di due grandi magazzini (generi alimentari, utensili per uso domestico, ecc.) in cui può fare acquisti senza problemi fino a CHF 3000.–, mentre acquista i vestiti con la tessera cliente di un negozio di abbigliamento (CHF 3000.–). Quando ha esaurito tutte queste possibilità, utilizza la carta di credito. Infine gli viene un’idea:</a:t>
            </a:r>
            <a:r>
              <a:rPr lang="de-DE" dirty="0" smtClean="0"/>
              <a:t> la GE Money Bank </a:t>
            </a:r>
            <a:r>
              <a:rPr lang="de-DE" dirty="0" err="1" smtClean="0"/>
              <a:t>offre</a:t>
            </a:r>
            <a:r>
              <a:rPr lang="de-DE" dirty="0" smtClean="0"/>
              <a:t> senza </a:t>
            </a:r>
            <a:r>
              <a:rPr lang="de-DE" dirty="0" err="1" smtClean="0"/>
              <a:t>problemi</a:t>
            </a:r>
            <a:r>
              <a:rPr lang="de-DE" dirty="0" smtClean="0"/>
              <a:t> </a:t>
            </a:r>
            <a:r>
              <a:rPr lang="de-DE" dirty="0" err="1" smtClean="0"/>
              <a:t>un</a:t>
            </a:r>
            <a:r>
              <a:rPr lang="de-DE" dirty="0" smtClean="0"/>
              <a:t> </a:t>
            </a:r>
            <a:r>
              <a:rPr lang="de-DE" dirty="0" err="1" smtClean="0"/>
              <a:t>credito</a:t>
            </a:r>
            <a:r>
              <a:rPr lang="de-DE" dirty="0" smtClean="0"/>
              <a:t> </a:t>
            </a:r>
            <a:r>
              <a:rPr lang="de-DE" dirty="0" err="1" smtClean="0"/>
              <a:t>fino</a:t>
            </a:r>
            <a:r>
              <a:rPr lang="de-DE" dirty="0" smtClean="0"/>
              <a:t> a CHF 30‘000.</a:t>
            </a:r>
            <a:r>
              <a:rPr lang="it-IT" strike="sngStrike" dirty="0" smtClean="0"/>
              <a:t>–</a:t>
            </a:r>
            <a:r>
              <a:rPr lang="de-DE" dirty="0" smtClean="0"/>
              <a:t>. </a:t>
            </a:r>
            <a:r>
              <a:rPr lang="it-IT" dirty="0" smtClean="0"/>
              <a:t>Gli interessi sono dell’1,50%, più convenienti di quelli di una tessera cliente, ecc. Così Moritz salda tutte le tessere cliente e i restanti debiti. Deve comunque versare </a:t>
            </a:r>
            <a:r>
              <a:rPr lang="it-CH" dirty="0" smtClean="0"/>
              <a:t>rate mensili di CHF 860.</a:t>
            </a:r>
            <a:r>
              <a:rPr lang="de-DE" dirty="0" smtClean="0"/>
              <a:t>–</a:t>
            </a:r>
            <a:r>
              <a:rPr lang="it-CH" dirty="0" smtClean="0"/>
              <a:t> a GE Money </a:t>
            </a:r>
            <a:r>
              <a:rPr lang="it-CH" dirty="0" err="1" smtClean="0"/>
              <a:t>Bank</a:t>
            </a:r>
            <a:r>
              <a:rPr lang="it-CH" dirty="0" smtClean="0"/>
              <a:t>.</a:t>
            </a:r>
            <a:r>
              <a:rPr lang="de-DE" dirty="0" smtClean="0"/>
              <a:t> Moritz </a:t>
            </a:r>
            <a:r>
              <a:rPr lang="de-DE" dirty="0" err="1" smtClean="0"/>
              <a:t>continua</a:t>
            </a:r>
            <a:r>
              <a:rPr lang="de-DE" dirty="0" smtClean="0"/>
              <a:t> </a:t>
            </a:r>
            <a:r>
              <a:rPr lang="de-DE" dirty="0" err="1" smtClean="0"/>
              <a:t>imperterrito</a:t>
            </a:r>
            <a:r>
              <a:rPr lang="de-DE" dirty="0" smtClean="0"/>
              <a:t> a </a:t>
            </a:r>
            <a:r>
              <a:rPr lang="de-DE" dirty="0" err="1" smtClean="0"/>
              <a:t>usare</a:t>
            </a:r>
            <a:r>
              <a:rPr lang="de-DE" dirty="0" smtClean="0"/>
              <a:t> </a:t>
            </a:r>
            <a:r>
              <a:rPr lang="de-DE" dirty="0" err="1" smtClean="0"/>
              <a:t>il</a:t>
            </a:r>
            <a:r>
              <a:rPr lang="de-DE" dirty="0" smtClean="0"/>
              <a:t> </a:t>
            </a:r>
            <a:r>
              <a:rPr lang="de-DE" dirty="0" err="1" smtClean="0"/>
              <a:t>credito</a:t>
            </a:r>
            <a:r>
              <a:rPr lang="de-DE" dirty="0" smtClean="0"/>
              <a:t> delle </a:t>
            </a:r>
            <a:r>
              <a:rPr lang="de-DE" dirty="0" err="1" smtClean="0"/>
              <a:t>sue</a:t>
            </a:r>
            <a:r>
              <a:rPr lang="de-DE" dirty="0" smtClean="0"/>
              <a:t> </a:t>
            </a:r>
            <a:r>
              <a:rPr lang="de-DE" dirty="0" err="1" smtClean="0"/>
              <a:t>carte</a:t>
            </a:r>
            <a:r>
              <a:rPr lang="de-DE" dirty="0" smtClean="0"/>
              <a:t> </a:t>
            </a:r>
            <a:r>
              <a:rPr lang="de-DE" dirty="0" err="1" smtClean="0"/>
              <a:t>clienti</a:t>
            </a:r>
            <a:r>
              <a:rPr lang="de-DE" dirty="0" smtClean="0"/>
              <a:t>.</a:t>
            </a:r>
            <a:endParaRPr lang="it-IT" dirty="0" smtClean="0"/>
          </a:p>
          <a:p>
            <a:endParaRPr lang="it-IT" dirty="0" smtClean="0"/>
          </a:p>
          <a:p>
            <a:r>
              <a:rPr lang="it-IT" b="1" dirty="0" smtClean="0"/>
              <a:t>2ª fase: commento</a:t>
            </a:r>
          </a:p>
          <a:p>
            <a:r>
              <a:rPr lang="it-IT" dirty="0" smtClean="0"/>
              <a:t>Il budget di Moritz rileva un saldo negativo ogni mese. Vive al disopra della sue possibilità. Il suo tenore di vita gli costa CHF 1700.– al mese, più di quanto non guadagni. Senza cambiare le sue esigenze né adeguare le sue spese, il prestito non gli basterà a lungo.</a:t>
            </a:r>
            <a:endParaRPr lang="it-IT" dirty="0"/>
          </a:p>
        </p:txBody>
      </p:sp>
      <p:sp>
        <p:nvSpPr>
          <p:cNvPr id="4" name="Foliennummernplatzhalter 3"/>
          <p:cNvSpPr>
            <a:spLocks noGrp="1"/>
          </p:cNvSpPr>
          <p:nvPr>
            <p:ph type="sldNum" sz="quarter" idx="10"/>
          </p:nvPr>
        </p:nvSpPr>
        <p:spPr/>
        <p:txBody>
          <a:bodyPr/>
          <a:lstStyle/>
          <a:p>
            <a:fld id="{F0F0250D-BB17-4953-BF69-5068EFECB84A}"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1648" y="2349386"/>
            <a:ext cx="9085342" cy="1621111"/>
          </a:xfrm>
        </p:spPr>
        <p:txBody>
          <a:bodyPr/>
          <a:lstStyle/>
          <a:p>
            <a:r>
              <a:rPr lang="de-CH" smtClean="0"/>
              <a:t>Mastertitelformat bearbeiten</a:t>
            </a:r>
            <a:endParaRPr lang="de-DE"/>
          </a:p>
        </p:txBody>
      </p:sp>
      <p:sp>
        <p:nvSpPr>
          <p:cNvPr id="3" name="Untertitel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fr-FR"/>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4" name="Datumsplatzhalter 3"/>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49262" y="302865"/>
            <a:ext cx="2404944" cy="6452932"/>
          </a:xfrm>
        </p:spPr>
        <p:txBody>
          <a:bodyPr vert="eaVert"/>
          <a:lstStyle/>
          <a:p>
            <a:r>
              <a:rPr lang="de-CH" smtClean="0"/>
              <a:t>Mastertitelformat bearbeiten</a:t>
            </a:r>
            <a:endParaRPr lang="fr-FR"/>
          </a:p>
        </p:txBody>
      </p:sp>
      <p:sp>
        <p:nvSpPr>
          <p:cNvPr id="3" name="Vertikaler Textplatzhalter 2"/>
          <p:cNvSpPr>
            <a:spLocks noGrp="1"/>
          </p:cNvSpPr>
          <p:nvPr>
            <p:ph type="body" orient="vert" idx="1"/>
          </p:nvPr>
        </p:nvSpPr>
        <p:spPr>
          <a:xfrm>
            <a:off x="534432" y="302865"/>
            <a:ext cx="7036687" cy="6452932"/>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4" name="Datumsplatzhalter 3"/>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fr-FR"/>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4" name="Datumsplatzhalter 3"/>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329" y="4859832"/>
            <a:ext cx="9085342" cy="1502066"/>
          </a:xfrm>
        </p:spPr>
        <p:txBody>
          <a:bodyPr anchor="t"/>
          <a:lstStyle>
            <a:lvl1pPr algn="l">
              <a:defRPr sz="4600" b="1" cap="all"/>
            </a:lvl1pPr>
          </a:lstStyle>
          <a:p>
            <a:r>
              <a:rPr lang="de-CH" smtClean="0"/>
              <a:t>Mastertitelformat bearbeiten</a:t>
            </a:r>
            <a:endParaRPr lang="fr-FR"/>
          </a:p>
        </p:txBody>
      </p:sp>
      <p:sp>
        <p:nvSpPr>
          <p:cNvPr id="3" name="Textplatzhalt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fr-FR"/>
          </a:p>
        </p:txBody>
      </p:sp>
      <p:sp>
        <p:nvSpPr>
          <p:cNvPr id="3" name="Inhaltsplatzhalt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4" name="Inhaltsplatzhalt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5" name="Datumsplatzhalter 4"/>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fr-FR"/>
          </a:p>
        </p:txBody>
      </p:sp>
      <p:sp>
        <p:nvSpPr>
          <p:cNvPr id="3" name="Textplatzhalt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CH" smtClean="0"/>
              <a:t>Mastertextformat bearbeiten</a:t>
            </a:r>
          </a:p>
        </p:txBody>
      </p:sp>
      <p:sp>
        <p:nvSpPr>
          <p:cNvPr id="4" name="Inhaltsplatzhalt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5" name="Textplatzhalt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de-CH" smtClean="0"/>
              <a:t>Mastertextformat bearbeiten</a:t>
            </a:r>
          </a:p>
        </p:txBody>
      </p:sp>
      <p:sp>
        <p:nvSpPr>
          <p:cNvPr id="6" name="Inhaltsplatzhalt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7" name="Datumsplatzhalter 6"/>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fr-FR"/>
          </a:p>
        </p:txBody>
      </p:sp>
      <p:sp>
        <p:nvSpPr>
          <p:cNvPr id="3" name="Datumsplatzhalter 2"/>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34433" y="301113"/>
            <a:ext cx="3516488" cy="1281483"/>
          </a:xfrm>
        </p:spPr>
        <p:txBody>
          <a:bodyPr anchor="b"/>
          <a:lstStyle>
            <a:lvl1pPr algn="l">
              <a:defRPr sz="2300" b="1"/>
            </a:lvl1pPr>
          </a:lstStyle>
          <a:p>
            <a:r>
              <a:rPr lang="de-CH" smtClean="0"/>
              <a:t>Mastertitelformat bearbeiten</a:t>
            </a:r>
            <a:endParaRPr lang="fr-FR"/>
          </a:p>
        </p:txBody>
      </p:sp>
      <p:sp>
        <p:nvSpPr>
          <p:cNvPr id="3" name="Inhaltsplatzhalt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fr-FR"/>
          </a:p>
        </p:txBody>
      </p:sp>
      <p:sp>
        <p:nvSpPr>
          <p:cNvPr id="4" name="Textplatzhalt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CH" smtClean="0"/>
              <a:t>Mastertextformat bearbeiten</a:t>
            </a:r>
          </a:p>
        </p:txBody>
      </p:sp>
      <p:sp>
        <p:nvSpPr>
          <p:cNvPr id="5" name="Datumsplatzhalter 4"/>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095048" y="5293995"/>
            <a:ext cx="6413183" cy="624986"/>
          </a:xfrm>
        </p:spPr>
        <p:txBody>
          <a:bodyPr anchor="b"/>
          <a:lstStyle>
            <a:lvl1pPr algn="l">
              <a:defRPr sz="2300" b="1"/>
            </a:lvl1pPr>
          </a:lstStyle>
          <a:p>
            <a:r>
              <a:rPr lang="de-CH" smtClean="0"/>
              <a:t>Mastertitelformat bearbeiten</a:t>
            </a:r>
            <a:endParaRPr lang="fr-FR"/>
          </a:p>
        </p:txBody>
      </p:sp>
      <p:sp>
        <p:nvSpPr>
          <p:cNvPr id="3" name="Bildplatzhalt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fr-FR"/>
          </a:p>
        </p:txBody>
      </p:sp>
      <p:sp>
        <p:nvSpPr>
          <p:cNvPr id="4" name="Textplatzhalt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de-CH" smtClean="0"/>
              <a:t>Mastertextformat bearbeiten</a:t>
            </a:r>
          </a:p>
        </p:txBody>
      </p:sp>
      <p:sp>
        <p:nvSpPr>
          <p:cNvPr id="5" name="Datumsplatzhalter 4"/>
          <p:cNvSpPr>
            <a:spLocks noGrp="1"/>
          </p:cNvSpPr>
          <p:nvPr>
            <p:ph type="dt" sz="half" idx="10"/>
          </p:nvPr>
        </p:nvSpPr>
        <p:spPr/>
        <p:txBody>
          <a:bodyPr/>
          <a:lstStyle/>
          <a:p>
            <a:fld id="{BB3CE388-445C-41E1-9A9C-4334CC0A2922}" type="datetimeFigureOut">
              <a:rPr lang="de-DE" smtClean="0"/>
              <a:pPr/>
              <a:t>16.10.2013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B86E535-A076-4A4A-80DD-78A2778B3D8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BB3CE388-445C-41E1-9A9C-4334CC0A2922}" type="datetimeFigureOut">
              <a:rPr lang="de-DE" smtClean="0"/>
              <a:pPr/>
              <a:t>16.10.2013</a:t>
            </a:fld>
            <a:endParaRPr lang="de-DE"/>
          </a:p>
        </p:txBody>
      </p:sp>
      <p:sp>
        <p:nvSpPr>
          <p:cNvPr id="5" name="Fußzeilenplatzhalt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2B86E535-A076-4A4A-80DD-78A2778B3D8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e-DE"/>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Bild 5" descr="Moritz_it10.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11.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2.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Moritz_it3.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it4.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5.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6.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7.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Bild 2" descr="Moritz_it8.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 3" descr="Moritz_it9.jpg"/>
          <p:cNvPicPr>
            <a:picLocks noChangeAspect="1"/>
          </p:cNvPicPr>
          <p:nvPr/>
        </p:nvPicPr>
        <p:blipFill>
          <a:blip r:embed="rId3"/>
          <a:stretch>
            <a:fillRect/>
          </a:stretch>
        </p:blipFill>
        <p:spPr>
          <a:xfrm>
            <a:off x="0" y="182"/>
            <a:ext cx="10688638" cy="7562486"/>
          </a:xfrm>
          <a:prstGeom prst="rect">
            <a:avLst/>
          </a:prstGeom>
        </p:spPr>
      </p:pic>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1600</Words>
  <Application>Microsoft Office PowerPoint</Application>
  <PresentationFormat>Benutzerdefiniert</PresentationFormat>
  <Paragraphs>64</Paragraphs>
  <Slides>11</Slides>
  <Notes>11</Notes>
  <HiddenSlides>0</HiddenSlides>
  <MMClips>0</MMClips>
  <ScaleCrop>false</ScaleCrop>
  <HeadingPairs>
    <vt:vector size="4" baseType="variant">
      <vt:variant>
        <vt:lpstr>Entwurfsvorlage</vt:lpstr>
      </vt:variant>
      <vt:variant>
        <vt:i4>1</vt:i4>
      </vt:variant>
      <vt:variant>
        <vt:lpstr>Folientitel</vt:lpstr>
      </vt:variant>
      <vt:variant>
        <vt:i4>11</vt:i4>
      </vt:variant>
    </vt:vector>
  </HeadingPairs>
  <TitlesOfParts>
    <vt:vector size="12" baseType="lpstr">
      <vt:lpstr>Office-Design</vt:lpstr>
      <vt:lpstr>Folie 1</vt:lpstr>
      <vt:lpstr>Folie 2</vt:lpstr>
      <vt:lpstr>Folie 3</vt:lpstr>
      <vt:lpstr>Folie 4</vt:lpstr>
      <vt:lpstr>Folie 5</vt:lpstr>
      <vt:lpstr>Folie 6</vt:lpstr>
      <vt:lpstr>Folie 7</vt:lpstr>
      <vt:lpstr>Folie 8</vt:lpstr>
      <vt:lpstr>Folie 9</vt:lpstr>
      <vt:lpstr>Folie 10</vt:lpstr>
      <vt:lpstr>Folie 11</vt:lpstr>
    </vt:vector>
  </TitlesOfParts>
  <Company>saxer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suzanne</dc:creator>
  <cp:lastModifiedBy>alu</cp:lastModifiedBy>
  <cp:revision>55</cp:revision>
  <dcterms:created xsi:type="dcterms:W3CDTF">2013-10-16T14:40:19Z</dcterms:created>
  <dcterms:modified xsi:type="dcterms:W3CDTF">2013-10-16T14:40:41Z</dcterms:modified>
</cp:coreProperties>
</file>